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20104100" cy="11309350"/>
  <p:embeddedFontLs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hhI+ugOqytX0csOrA8H8fWMHV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750C52-4519-4FC9-B317-68BF6E1D185F}">
  <a:tblStyle styleId="{22750C52-4519-4FC9-B317-68BF6E1D185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5B1DBF0-3D98-4345-81E2-49FA7464F0B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32" Type="http://customschemas.google.com/relationships/presentationmetadata" Target="metadata"/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26" Type="http://schemas.openxmlformats.org/officeDocument/2006/relationships/font" Target="fonts/RobotoLight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29" Type="http://schemas.openxmlformats.org/officeDocument/2006/relationships/font" Target="fonts/Roboto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27b1075226_0_9118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2" name="Google Shape;1332;g227b1075226_0_911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27b1075226_0_9166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403" name="Google Shape;1403;g227b1075226_0_9166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7ff1d1417a_0_128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409" name="Google Shape;1409;g27ff1d1417a_0_12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27b1075226_0_912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38" name="Google Shape;1338;g227b1075226_0_912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7ff1d1417a_0_1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44" name="Google Shape;1344;g27ff1d1417a_0_1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27ff1d1417a_0_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56" name="Google Shape;1356;g27ff1d1417a_0_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227b1075226_0_9140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2" name="Google Shape;1362;g227b1075226_0_9140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7ff1b8df3e_0_9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68" name="Google Shape;1368;g27ff1b8df3e_0_9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27ff1b8df3e_0_15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75" name="Google Shape;1375;g27ff1b8df3e_0_15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7ff1b8df3e_0_21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82" name="Google Shape;1382;g27ff1b8df3e_0_21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27ff1d1417a_0_2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7" name="Google Shape;1397;g27ff1d1417a_0_2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23" name="Google Shape;123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" name="Google Shape;128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" name="Google Shape;132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33" name="Google Shape;133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9" name="Google Shape;139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0" name="Google Shape;140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8" name="Google Shape;148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9" name="Google Shape;149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0" name="Google Shape;150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6" name="Google Shape;156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7" name="Google Shape;157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" name="Google Shape;158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9" name="Google Shape;159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4" name="Google Shape;164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9" name="Google Shape;169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" name="Google Shape;170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" name="Google Shape;175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3" name="Google Shape;183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84" name="Google Shape;184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12" name="Google Shape;212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" name="Google Shape;214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" name="Google Shape;215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7" name="Google Shape;217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8" name="Google Shape;218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9" name="Google Shape;219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" name="Google Shape;220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1" name="Google Shape;221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2" name="Google Shape;222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3" name="Google Shape;223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4" name="Google Shape;224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5" name="Google Shape;225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33" name="Google Shape;233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1" name="Google Shape;241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43" name="Google Shape;243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7" name="Google Shape;247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8" name="Google Shape;248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" name="Google Shape;251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" name="Google Shape;252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7" name="Google Shape;257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8" name="Google Shape;258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9" name="Google Shape;259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1" name="Google Shape;261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2" name="Google Shape;262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8" name="Google Shape;268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0" name="Google Shape;270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1" name="Google Shape;271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77" name="Google Shape;277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80" name="Google Shape;280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3" name="Google Shape;283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4" name="Google Shape;284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5" name="Google Shape;285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7" name="Google Shape;287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88" name="Google Shape;288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4" name="Google Shape;29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6" name="Google Shape;296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97" name="Google Shape;297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9" name="Google Shape;299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3" name="Google Shape;303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4" name="Google Shape;304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5" name="Google Shape;305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6" name="Google Shape;306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9" name="Google Shape;309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6" name="Google Shape;316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8" name="Google Shape;318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2" name="Google Shape;322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6" name="Google Shape;326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7" name="Google Shape;327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8" name="Google Shape;328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2" name="Google Shape;332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4" name="Google Shape;334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37" name="Google Shape;337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9" name="Google Shape;339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0" name="Google Shape;340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3" name="Google Shape;343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4" name="Google Shape;344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5" name="Google Shape;345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6" name="Google Shape;346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0" name="Google Shape;350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51" name="Google Shape;351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1" name="Google Shape;361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2" name="Google Shape;362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3" name="Google Shape;363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4" name="Google Shape;364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5" name="Google Shape;365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6" name="Google Shape;366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7" name="Google Shape;367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 showMasterSp="0">
  <p:cSld name="1_conta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7ff1d1417a_0_10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7ff1d1417a_0_108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7ff1d1417a_0_108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27ff1d1417a_0_10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7ff1d1417a_0_10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7ff1d1417a_0_10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27ff1d1417a_0_10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7ff1d1417a_0_10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7ff1d1417a_0_10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7ff1d1417a_0_10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7ff1d1417a_0_10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7ff1d1417a_0_10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2"/>
              <a:buFont typeface="Arial"/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1" name="Google Shape;371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2" name="Google Shape;372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3" name="Google Shape;373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5" name="Google Shape;375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6" name="Google Shape;376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81" name="Google Shape;381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83" name="Google Shape;383;g24a4dc40d02_0_356"/>
          <p:cNvCxnSpPr>
            <a:stCxn id="384" idx="5"/>
            <a:endCxn id="385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g24a4dc40d02_0_356"/>
          <p:cNvCxnSpPr>
            <a:stCxn id="387" idx="3"/>
            <a:endCxn id="385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5" name="Google Shape;385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4" name="Google Shape;394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5" name="Google Shape;395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2" name="Google Shape;402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3" name="Google Shape;403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9" name="Google Shape;409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0" name="Google Shape;410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11" name="Google Shape;411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3" name="Google Shape;413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4" name="Google Shape;414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5" name="Google Shape;415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6" name="Google Shape;416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6" name="Google Shape;426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7" name="Google Shape;427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8" name="Google Shape;428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9" name="Google Shape;429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0" name="Google Shape;430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8" name="Google Shape;438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7" name="Google Shape;457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58" name="Google Shape;458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0" name="Google Shape;460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2" name="Google Shape;462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5" name="Google Shape;465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6" name="Google Shape;466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7" name="Google Shape;467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8" name="Google Shape;468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4" name="Google Shape;474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5" name="Google Shape;475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6" name="Google Shape;476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7" name="Google Shape;477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2" name="Google Shape;482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3" name="Google Shape;483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1" name="Google Shape;491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2" name="Google Shape;492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3" name="Google Shape;493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4" name="Google Shape;494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95" name="Google Shape;495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96" name="Google Shape;496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97" name="Google Shape;497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0" name="Google Shape;500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07" name="Google Shape;507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4" name="Google Shape;514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5" name="Google Shape;515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6" name="Google Shape;516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7" name="Google Shape;517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8" name="Google Shape;518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9" name="Google Shape;519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1" name="Google Shape;521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5" name="Google Shape;525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6" name="Google Shape;526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38" name="Google Shape;538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0" name="Google Shape;540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41" name="Google Shape;541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4" name="Google Shape;554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5" name="Google Shape;555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6" name="Google Shape;556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7" name="Google Shape;557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8" name="Google Shape;558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9" name="Google Shape;559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0" name="Google Shape;560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1" name="Google Shape;561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2" name="Google Shape;562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3" name="Google Shape;563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4" name="Google Shape;564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5" name="Google Shape;565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0" name="Google Shape;570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71" name="Google Shape;571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72" name="Google Shape;572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75" name="Google Shape;575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78" name="Google Shape;57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81" name="Google Shape;581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84" name="Google Shape;584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87" name="Google Shape;587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90" name="Google Shape;590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1" name="Google Shape;601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2" name="Google Shape;602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3" name="Google Shape;603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5" name="Google Shape;605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49" name="Google Shape;49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" name="Google Shape;53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" name="Google Shape;54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8" name="Google Shape;608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9" name="Google Shape;609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0" name="Google Shape;610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1" name="Google Shape;611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2" name="Google Shape;612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3" name="Google Shape;613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6" name="Google Shape;616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7" name="Google Shape;617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26" name="Google Shape;626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8" name="Google Shape;628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43" name="Google Shape;643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5" name="Google Shape;645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Google Shape;646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57" name="Google Shape;657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58" name="Google Shape;658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59" name="Google Shape;659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60" name="Google Shape;660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3" name="Google Shape;663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5" name="Google Shape;665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6" name="Google Shape;666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7" name="Google Shape;667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8" name="Google Shape;668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9" name="Google Shape;669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5" name="Google Shape;675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Google Shape;682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3" name="Google Shape;683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5" name="Google Shape;685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6" name="Google Shape;686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8" name="Google Shape;688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0" name="Google Shape;690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1" name="Google Shape;691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2" name="Google Shape;692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3" name="Google Shape;693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00" name="Google Shape;700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03" name="Google Shape;703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06" name="Google Shape;706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7" name="Google Shape;707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8" name="Google Shape;708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9" name="Google Shape;709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0" name="Google Shape;710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1" name="Google Shape;711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2" name="Google Shape;712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3" name="Google Shape;713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6" name="Google Shape;716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7" name="Google Shape;717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25" name="Google Shape;725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7" name="Google Shape;727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31" name="Google Shape;731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4" name="Google Shape;734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5" name="Google Shape;735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40" name="Google Shape;740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41" name="Google Shape;741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42" name="Google Shape;742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3" name="Google Shape;743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4" name="Google Shape;744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6" name="Google Shape;746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1" name="Google Shape;751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6" name="Google Shape;756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0" name="Google Shape;760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3" name="Google Shape;763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" name="Google Shape;59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2" name="Google Shape;772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4" name="Google Shape;774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5" name="Google Shape;775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8" name="Google Shape;778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9" name="Google Shape;779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0" name="Google Shape;780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4" name="Google Shape;784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4" name="Google Shape;794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6" name="Google Shape;796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7" name="Google Shape;797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8" name="Google Shape;798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9" name="Google Shape;799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08" name="Google Shape;808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09" name="Google Shape;809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10" name="Google Shape;810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1" name="Google Shape;811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3" name="Google Shape;813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4" name="Google Shape;814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5" name="Google Shape;815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9" name="Google Shape;819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29" name="Google Shape;829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32" name="Google Shape;832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5" name="Google Shape;835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6" name="Google Shape;836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5" name="Google Shape;845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6" name="Google Shape;846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8" name="Google Shape;848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1" name="Google Shape;851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2" name="Google Shape;852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3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62" name="Google Shape;862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4" name="Google Shape;864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5" name="Google Shape;865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66" name="Google Shape;866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7" name="Google Shape;867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4" name="Google Shape;884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85" name="Google Shape;885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9" name="Google Shape;889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96" name="Google Shape;896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97" name="Google Shape;897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Google Shape;898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0" name="Google Shape;900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1" name="Google Shape;901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4" name="Google Shape;904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5" name="Google Shape;905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6" name="Google Shape;906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9" name="Google Shape;909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1" name="Google Shape;911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2" name="Google Shape;912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14" name="Google Shape;914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5" name="Google Shape;915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0" name="Google Shape;70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19" name="Google Shape;919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21" name="Google Shape;921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2" name="Google Shape;922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7" name="Google Shape;927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28" name="Google Shape;928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9" name="Google Shape;929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0" name="Google Shape;930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1" name="Google Shape;931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4" name="Google Shape;934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56" name="Google Shape;956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4" name="Google Shape;984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0" name="Google Shape;990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1" name="Google Shape;991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2" name="Google Shape;992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3" name="Google Shape;993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5" name="Google Shape;995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6" name="Google Shape;996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3" name="Google Shape;1003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7" name="Google Shape;1007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08" name="Google Shape;1008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09" name="Google Shape;1009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10" name="Google Shape;1010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11" name="Google Shape;1011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2" name="Google Shape;1012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3" name="Google Shape;1013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4" name="Google Shape;1014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5" name="Google Shape;1015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6" name="Google Shape;1016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7" name="Google Shape;1017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8" name="Google Shape;1018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5" name="Google Shape;1025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8" name="Google Shape;1028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9" name="Google Shape;1029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3" name="Google Shape;1033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4" name="Google Shape;1034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5" name="Google Shape;1035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6" name="Google Shape;1036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7" name="Google Shape;1037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5" name="Google Shape;1045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9" name="Google Shape;1049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0" name="Google Shape;1050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1" name="Google Shape;1051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2" name="Google Shape;1052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3" name="Google Shape;1053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5" name="Google Shape;1055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6" name="Google Shape;1056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7" name="Google Shape;1057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0" name="Google Shape;1070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1" name="Google Shape;1071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2" name="Google Shape;1072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3" name="Google Shape;1073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4" name="Google Shape;1074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5" name="Google Shape;1075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76" name="Google Shape;1076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77" name="Google Shape;1077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0" name="Google Shape;1090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9" name="Google Shape;1099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2" name="Google Shape;1102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3" name="Google Shape;1103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6" name="Google Shape;1106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0" name="Google Shape;1110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3" name="Google Shape;1113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4" name="Google Shape;1114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5" name="Google Shape;1115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7" name="Google Shape;1117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8" name="Google Shape;1118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1" name="Google Shape;1121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2" name="Google Shape;1122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7" name="Google Shape;1137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" name="Google Shape;89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4" name="Google Shape;94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1" name="Google Shape;1151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52" name="Google Shape;1152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1" name="Google Shape;1161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5" name="Google Shape;1175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76" name="Google Shape;1176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5" name="Google Shape;1185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" name="Google Shape;1187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8" name="Google Shape;1188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89" name="Google Shape;1189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7" name="Google Shape;1197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02" name="Google Shape;1202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3" name="Google Shape;1203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4" name="Google Shape;1204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07" name="Google Shape;1207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8627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5" name="Google Shape;1215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6" name="Google Shape;1216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24" name="Google Shape;1224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8" name="Google Shape;1238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9" name="Google Shape;1239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0" name="Google Shape;1240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1" name="Google Shape;1241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2" name="Google Shape;1242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3" name="Google Shape;1243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49" name="Google Shape;1249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2" name="Google Shape;1252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54" name="Google Shape;1254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55" name="Google Shape;1255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56" name="Google Shape;1256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8" name="Google Shape;1258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59" name="Google Shape;1259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62" name="Google Shape;1262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65" name="Google Shape;1265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68" name="Google Shape;1268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71" name="Google Shape;1271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3" name="Google Shape;1273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4" name="Google Shape;1274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5" name="Google Shape;1275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6" name="Google Shape;1276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8" name="Google Shape;1278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0" name="Google Shape;1280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1" name="Google Shape;1281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2" name="Google Shape;1282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3" name="Google Shape;1283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4" name="Google Shape;1284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7" name="Google Shape;1287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9" name="Google Shape;1289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90" name="Google Shape;1290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91" name="Google Shape;1291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94" name="Google Shape;1294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97" name="Google Shape;129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9" name="Google Shape;1299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00" name="Google Shape;1300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03" name="Google Shape;1303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5" name="Google Shape;1305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06" name="Google Shape;1306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09" name="Google Shape;1309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4" name="Google Shape;1314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7" name="Google Shape;1317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9" name="Google Shape;1319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0" name="Google Shape;1320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1" name="Google Shape;1321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2" name="Google Shape;1322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3" name="Google Shape;1323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24" name="Google Shape;1324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25" name="Google Shape;1325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26" name="Google Shape;132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8" name="Google Shape;1328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9" name="Google Shape;1329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" name="Google Shape;104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" name="Google Shape;105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" name="Google Shape;106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" name="Google Shape;107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" name="Google Shape;108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13" name="Google Shape;113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27b1075226_0_9118"/>
          <p:cNvSpPr txBox="1"/>
          <p:nvPr>
            <p:ph idx="2" type="body"/>
          </p:nvPr>
        </p:nvSpPr>
        <p:spPr>
          <a:xfrm>
            <a:off x="580077" y="3302800"/>
            <a:ext cx="93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Competitive Analysis Template 1</a:t>
            </a:r>
            <a:endParaRPr/>
          </a:p>
        </p:txBody>
      </p:sp>
      <p:sp>
        <p:nvSpPr>
          <p:cNvPr id="1335" name="Google Shape;1335;g227b1075226_0_9118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27b1075226_0_91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[ COMPANY A ] </a:t>
            </a:r>
            <a:endParaRPr/>
          </a:p>
        </p:txBody>
      </p:sp>
      <p:graphicFrame>
        <p:nvGraphicFramePr>
          <p:cNvPr id="1406" name="Google Shape;1406;g227b1075226_0_9166"/>
          <p:cNvGraphicFramePr/>
          <p:nvPr/>
        </p:nvGraphicFramePr>
        <p:xfrm>
          <a:off x="515956" y="11969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{75B1DBF0-3D98-4345-81E2-49FA7464F0B9}</a:tableStyleId>
              </a:tblPr>
              <a:tblGrid>
                <a:gridCol w="1731950"/>
                <a:gridCol w="7501825"/>
              </a:tblGrid>
              <a:tr h="2857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POSITIONING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positioning… </a:t>
                      </a:r>
                      <a:endParaRPr i="1"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messaging…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Business professionals at all levels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Programs:  PROGRAM 1, PROGRAM 2, PROGRAM 3, PROGRAM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218550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Modalities: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classroom /  Asynchronous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events range from 1 to 3 days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7E6E6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Features: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Platform providing analytics, cloud-based tools; integrates with Salesforce; mobile-first design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Digital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Mobile app for reinforcement</a:t>
                      </a: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training modules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learning programs available on their platform or client’s LMS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 - HIGH level of digital sophistication</a:t>
                      </a:r>
                      <a:endParaRPr i="0"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course-based pricing for live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events (i.e. $2000 for 1.5 or 2 days)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 of pricing for individual online asynchronous courses</a:t>
                      </a:r>
                      <a:endParaRPr/>
                    </a:p>
                    <a:p>
                      <a:pPr indent="-17145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1 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$3,000 (6 hours) </a:t>
                      </a:r>
                      <a:endParaRPr/>
                    </a:p>
                    <a:p>
                      <a:pPr indent="-17145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2 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$2000 (2 hours) </a:t>
                      </a:r>
                      <a:endParaRPr/>
                    </a:p>
                    <a:p>
                      <a:pPr indent="-171450" lvl="1" marL="514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3 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$900 (1.5 hours)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Prices appear to be the same for live vs. asynchronous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27ff1d1417a_0_1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[ COMPANY B ] </a:t>
            </a:r>
            <a:endParaRPr/>
          </a:p>
        </p:txBody>
      </p:sp>
      <p:graphicFrame>
        <p:nvGraphicFramePr>
          <p:cNvPr id="1412" name="Google Shape;1412;g27ff1d1417a_0_128"/>
          <p:cNvGraphicFramePr/>
          <p:nvPr/>
        </p:nvGraphicFramePr>
        <p:xfrm>
          <a:off x="515956" y="13543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{75B1DBF0-3D98-4345-81E2-49FA7464F0B9}</a:tableStyleId>
              </a:tblPr>
              <a:tblGrid>
                <a:gridCol w="1731950"/>
                <a:gridCol w="7501825"/>
              </a:tblGrid>
              <a:tr h="2857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2"/>
                    </a:solidFill>
                  </a:tcPr>
                </a:tc>
                <a:tc hMerge="1"/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POSITIONING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positioning… </a:t>
                      </a:r>
                      <a:endParaRPr i="1"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Secondary messaging…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(for 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professionals at all levels)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development workshops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Topics: TOPIC 1, TOPIC 2, TOPIC 3, etc.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218550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Modalities: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 In-Person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Ranges from 1 hour to multi-day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E7E6E6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Features: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Co-creative workshops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Experiential,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interactive approach  (no podium, tables, desks)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Facilitated</a:t>
                      </a: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debriefs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1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Digital </a:t>
                      </a:r>
                      <a:endParaRPr sz="14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NONE identified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2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discernible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FB7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27b1075226_0_91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Project Goals</a:t>
            </a:r>
            <a:endParaRPr/>
          </a:p>
        </p:txBody>
      </p:sp>
      <p:sp>
        <p:nvSpPr>
          <p:cNvPr id="1341" name="Google Shape;1341;g227b1075226_0_9127"/>
          <p:cNvSpPr txBox="1"/>
          <p:nvPr/>
        </p:nvSpPr>
        <p:spPr>
          <a:xfrm>
            <a:off x="515950" y="1778700"/>
            <a:ext cx="101217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4763" lvl="0" marL="2238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i="0" lang="en-US" sz="2600" u="none" cap="none" strike="noStrike">
                <a:solidFill>
                  <a:srgbClr val="393C42"/>
                </a:solidFill>
                <a:latin typeface="Montserrat"/>
                <a:ea typeface="Montserrat"/>
                <a:cs typeface="Montserrat"/>
                <a:sym typeface="Montserrat"/>
              </a:rPr>
              <a:t>The purpose of this research is to gain a deeper understanding of the competitive landscape and uncover key customer needs, effectively equipping [CLIENT] with relevant market and customer insights to [INSERT]. 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27ff1d1417a_0_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347" name="Google Shape;1347;g27ff1d1417a_0_1"/>
          <p:cNvSpPr txBox="1"/>
          <p:nvPr/>
        </p:nvSpPr>
        <p:spPr>
          <a:xfrm>
            <a:off x="1415233" y="2191500"/>
            <a:ext cx="154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Competitive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Secondary </a:t>
            </a:r>
            <a:r>
              <a:rPr lang="en-US" sz="1200">
                <a:solidFill>
                  <a:schemeClr val="accent1"/>
                </a:solidFill>
              </a:rPr>
              <a:t>R</a:t>
            </a: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eview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48" name="Google Shape;1348;g27ff1d1417a_0_1"/>
          <p:cNvSpPr txBox="1"/>
          <p:nvPr/>
        </p:nvSpPr>
        <p:spPr>
          <a:xfrm>
            <a:off x="4843490" y="2191501"/>
            <a:ext cx="1549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Voice of the 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Interviews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49" name="Google Shape;1349;g27ff1d1417a_0_1"/>
          <p:cNvSpPr txBox="1"/>
          <p:nvPr/>
        </p:nvSpPr>
        <p:spPr>
          <a:xfrm>
            <a:off x="8000252" y="2191500"/>
            <a:ext cx="1934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Develop Product Roadmap</a:t>
            </a:r>
            <a:endParaRPr>
              <a:solidFill>
                <a:schemeClr val="accent1"/>
              </a:solidFill>
            </a:endParaRPr>
          </a:p>
          <a:p>
            <a:pPr indent="-171450" lvl="0" marL="17145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Concept Testing </a:t>
            </a:r>
            <a:endParaRPr>
              <a:solidFill>
                <a:schemeClr val="accent1"/>
              </a:solidFill>
            </a:endParaRPr>
          </a:p>
          <a:p>
            <a:pPr indent="-171450" lvl="0" marL="17145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Vendor Selection Recommendation</a:t>
            </a:r>
            <a:r>
              <a:rPr b="0" i="0" lang="en-US" sz="1200" u="none" cap="none" strike="noStrike">
                <a:solidFill>
                  <a:srgbClr val="2628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350" name="Google Shape;1350;g27ff1d1417a_0_1"/>
          <p:cNvCxnSpPr/>
          <p:nvPr/>
        </p:nvCxnSpPr>
        <p:spPr>
          <a:xfrm>
            <a:off x="1567624" y="4302391"/>
            <a:ext cx="8470800" cy="0"/>
          </a:xfrm>
          <a:prstGeom prst="straightConnector1">
            <a:avLst/>
          </a:prstGeom>
          <a:noFill/>
          <a:ln cap="flat" cmpd="sng" w="412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351" name="Google Shape;1351;g27ff1d1417a_0_1"/>
          <p:cNvCxnSpPr/>
          <p:nvPr/>
        </p:nvCxnSpPr>
        <p:spPr>
          <a:xfrm>
            <a:off x="2185167" y="3934089"/>
            <a:ext cx="0" cy="355500"/>
          </a:xfrm>
          <a:prstGeom prst="straightConnector1">
            <a:avLst/>
          </a:prstGeom>
          <a:noFill/>
          <a:ln cap="flat" cmpd="sng" w="412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352" name="Google Shape;1352;g27ff1d1417a_0_1"/>
          <p:cNvCxnSpPr/>
          <p:nvPr/>
        </p:nvCxnSpPr>
        <p:spPr>
          <a:xfrm>
            <a:off x="5618258" y="3948046"/>
            <a:ext cx="0" cy="355500"/>
          </a:xfrm>
          <a:prstGeom prst="straightConnector1">
            <a:avLst/>
          </a:prstGeom>
          <a:noFill/>
          <a:ln cap="flat" cmpd="sng" w="412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1353" name="Google Shape;1353;g27ff1d1417a_0_1"/>
          <p:cNvCxnSpPr/>
          <p:nvPr/>
        </p:nvCxnSpPr>
        <p:spPr>
          <a:xfrm>
            <a:off x="8967612" y="3934089"/>
            <a:ext cx="0" cy="355500"/>
          </a:xfrm>
          <a:prstGeom prst="straightConnector1">
            <a:avLst/>
          </a:prstGeom>
          <a:noFill/>
          <a:ln cap="flat" cmpd="sng" w="412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7ff1d1417a_0_7"/>
          <p:cNvSpPr txBox="1"/>
          <p:nvPr>
            <p:ph type="title"/>
          </p:nvPr>
        </p:nvSpPr>
        <p:spPr>
          <a:xfrm>
            <a:off x="408002" y="298700"/>
            <a:ext cx="8940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011"/>
              <a:buNone/>
            </a:pPr>
            <a:r>
              <a:rPr lang="en-US" sz="4044"/>
              <a:t>Hypotheses / Questions to Answer</a:t>
            </a:r>
            <a:endParaRPr sz="4044"/>
          </a:p>
        </p:txBody>
      </p:sp>
      <p:graphicFrame>
        <p:nvGraphicFramePr>
          <p:cNvPr id="1359" name="Google Shape;1359;g27ff1d1417a_0_7"/>
          <p:cNvGraphicFramePr/>
          <p:nvPr/>
        </p:nvGraphicFramePr>
        <p:xfrm>
          <a:off x="462456" y="17812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{22750C52-4519-4FC9-B317-68BF6E1D185F}</a:tableStyleId>
              </a:tblPr>
              <a:tblGrid>
                <a:gridCol w="574000"/>
                <a:gridCol w="5759250"/>
                <a:gridCol w="4884100"/>
              </a:tblGrid>
              <a:tr h="50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#</a:t>
                      </a:r>
                      <a:endParaRPr b="1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Hypothesis / Question</a:t>
                      </a:r>
                      <a:endParaRPr b="1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Confirmation </a:t>
                      </a:r>
                      <a:endParaRPr b="1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1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1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2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3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3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4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5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6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7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8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</a:rPr>
                        <a:t>10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227b1075226_0_914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</a:pPr>
            <a:r>
              <a:rPr lang="en-US"/>
              <a:t>Competitive Overview</a:t>
            </a:r>
            <a:endParaRPr/>
          </a:p>
        </p:txBody>
      </p:sp>
      <p:graphicFrame>
        <p:nvGraphicFramePr>
          <p:cNvPr id="1365" name="Google Shape;1365;g227b1075226_0_9140"/>
          <p:cNvGraphicFramePr/>
          <p:nvPr/>
        </p:nvGraphicFramePr>
        <p:xfrm>
          <a:off x="462456" y="17812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{22750C52-4519-4FC9-B317-68BF6E1D185F}</a:tableStyleId>
              </a:tblPr>
              <a:tblGrid>
                <a:gridCol w="1589475"/>
                <a:gridCol w="1589475"/>
                <a:gridCol w="1589475"/>
                <a:gridCol w="1589475"/>
                <a:gridCol w="1589475"/>
                <a:gridCol w="1347975"/>
                <a:gridCol w="1347975"/>
              </a:tblGrid>
              <a:tr h="50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Company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Target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Enterprise (E)  Individuals (I)</a:t>
                      </a:r>
                      <a:endParaRPr b="0" sz="11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Modalities Offered 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(ILT / VILT / Asynchronous)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Configurable </a:t>
                      </a: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(Y/N)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Products Available Digitally              </a:t>
                      </a: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(All/Some/ Few)</a:t>
                      </a:r>
                      <a:endParaRPr b="0" sz="13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Use of Digital Platform 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(Y/N)</a:t>
                      </a:r>
                      <a:endParaRPr b="1" sz="17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FFFF"/>
                          </a:solidFill>
                        </a:rPr>
                        <a:t>Digital Sophistication   </a:t>
                      </a:r>
                      <a:r>
                        <a:rPr b="0" lang="en-US" sz="1100" u="none" cap="none" strike="noStrike">
                          <a:solidFill>
                            <a:srgbClr val="FFFFFF"/>
                          </a:solidFill>
                        </a:rPr>
                        <a:t>(Hi/ Med / Low)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21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A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Asynchronous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No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Some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HIGH 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2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B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Asynchronous / Blended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YES 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Most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HIGH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9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C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Asynchronous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YES -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can customize programs by individual and enterprise needs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Few off the shelf self-paced,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So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me self-paced on platform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44484E"/>
                          </a:solidFill>
                        </a:rPr>
                        <a:t>Y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MED - HIGH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D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/ VILT / Asynchronous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YES - can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create multi-course program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Some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virtual, Some self-paced on platform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100" u="none" cap="none" strike="noStrike">
                          <a:solidFill>
                            <a:srgbClr val="44484E"/>
                          </a:solidFill>
                        </a:rPr>
                        <a:t>Y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MED - HIGH</a:t>
                      </a:r>
                      <a:endParaRPr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E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VILT / Asynchronous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YES – tailored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modules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Some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 - mobile coaching app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MED – HIGH 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F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VILT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/ Asynchronous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YES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All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Unclear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MED</a:t>
                      </a: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 – HIGH </a:t>
                      </a:r>
                      <a:endParaRPr sz="1100" u="none" cap="none" strike="noStrike">
                        <a:solidFill>
                          <a:srgbClr val="44484E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Company G</a:t>
                      </a:r>
                      <a:endParaRPr sz="1600"/>
                    </a:p>
                  </a:txBody>
                  <a:tcPr marT="45725" marB="45725" marR="91450" marL="91450">
                    <a:lnL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E / I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ILT / VILT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No 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None</a:t>
                      </a:r>
                      <a:endParaRPr sz="16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N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solidFill>
                            <a:srgbClr val="44484E"/>
                          </a:solidFill>
                        </a:rPr>
                        <a:t>Low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27ff1b8df3e_0_9"/>
          <p:cNvSpPr txBox="1"/>
          <p:nvPr>
            <p:ph type="title"/>
          </p:nvPr>
        </p:nvSpPr>
        <p:spPr>
          <a:xfrm>
            <a:off x="408002" y="298700"/>
            <a:ext cx="8793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The Evolution of Learning Capabilities</a:t>
            </a:r>
            <a:endParaRPr/>
          </a:p>
        </p:txBody>
      </p:sp>
      <p:sp>
        <p:nvSpPr>
          <p:cNvPr id="1371" name="Google Shape;1371;g27ff1b8df3e_0_9"/>
          <p:cNvSpPr txBox="1"/>
          <p:nvPr/>
        </p:nvSpPr>
        <p:spPr>
          <a:xfrm>
            <a:off x="515950" y="1778700"/>
            <a:ext cx="10121700" cy="4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47500" lnSpcReduction="10000"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47411"/>
              <a:buFont typeface="Arial"/>
              <a:buNone/>
            </a:pPr>
            <a:r>
              <a:t/>
            </a:r>
            <a:endParaRPr i="0" sz="2952" u="none" cap="none" strike="noStrike">
              <a:solidFill>
                <a:srgbClr val="393C42"/>
              </a:solidFill>
            </a:endParaRPr>
          </a:p>
          <a:p>
            <a:pPr indent="-43831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AutoNum type="arabicPeriod"/>
            </a:pPr>
            <a:r>
              <a:rPr b="1" lang="en-US" sz="2952">
                <a:solidFill>
                  <a:srgbClr val="44484E"/>
                </a:solidFill>
              </a:rPr>
              <a:t>Increasing use of digital platforms to house training content and reinforcement tools to: </a:t>
            </a:r>
            <a:endParaRPr sz="2952">
              <a:solidFill>
                <a:srgbClr val="44484E"/>
              </a:solidFill>
            </a:endParaRPr>
          </a:p>
          <a:p>
            <a:pPr indent="-23035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Add value for learners with access to content and learning tools, engaging learning environment</a:t>
            </a:r>
            <a:endParaRPr sz="2952">
              <a:solidFill>
                <a:srgbClr val="44484E"/>
              </a:solidFill>
            </a:endParaRPr>
          </a:p>
          <a:p>
            <a:pPr indent="-23035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Add value for clients: ability to scale, access to data for tracking and analytics</a:t>
            </a:r>
            <a:endParaRPr sz="2952">
              <a:solidFill>
                <a:srgbClr val="44484E"/>
              </a:solidFill>
            </a:endParaRPr>
          </a:p>
          <a:p>
            <a:pPr indent="-23035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Extend vendor-client relationships; facilitate / justify subscription model or annual commitment</a:t>
            </a:r>
            <a:endParaRPr sz="2952">
              <a:solidFill>
                <a:srgbClr val="44484E"/>
              </a:solidFill>
            </a:endParaRPr>
          </a:p>
          <a:p>
            <a:pPr indent="-234950" lvl="1" marL="12573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7571"/>
              <a:buFont typeface="Arial"/>
              <a:buNone/>
            </a:pPr>
            <a:r>
              <a:t/>
            </a:r>
            <a:endParaRPr sz="2952">
              <a:solidFill>
                <a:srgbClr val="44484E"/>
              </a:solidFill>
            </a:endParaRPr>
          </a:p>
          <a:p>
            <a:pPr indent="-43831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AutoNum type="arabicPeriod"/>
            </a:pPr>
            <a:r>
              <a:rPr b="1" lang="en-US" sz="2952">
                <a:solidFill>
                  <a:srgbClr val="44484E"/>
                </a:solidFill>
              </a:rPr>
              <a:t>Pricing varies widely with inclusion of digital platforms and features </a:t>
            </a:r>
            <a:endParaRPr sz="2952">
              <a:solidFill>
                <a:srgbClr val="44484E"/>
              </a:solidFill>
            </a:endParaRPr>
          </a:p>
          <a:p>
            <a:pPr indent="-23035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Difficult to place measurable value on digital tools.  This, along with move toward subscription model, creates variability in pricing among competitors. </a:t>
            </a:r>
            <a:endParaRPr sz="2952">
              <a:solidFill>
                <a:srgbClr val="44484E"/>
              </a:solidFill>
            </a:endParaRPr>
          </a:p>
          <a:p>
            <a:pPr indent="-247650" lvl="1" marL="12573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50798"/>
              <a:buFont typeface="Arial"/>
              <a:buNone/>
            </a:pPr>
            <a:r>
              <a:t/>
            </a:r>
            <a:endParaRPr sz="2952">
              <a:solidFill>
                <a:srgbClr val="44484E"/>
              </a:solidFill>
            </a:endParaRPr>
          </a:p>
          <a:p>
            <a:pPr indent="-43831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AutoNum type="arabicPeriod"/>
            </a:pPr>
            <a:r>
              <a:rPr b="1" lang="en-US" sz="2952">
                <a:solidFill>
                  <a:srgbClr val="44484E"/>
                </a:solidFill>
              </a:rPr>
              <a:t>A true blended learning experience is becoming table stakes</a:t>
            </a:r>
            <a:endParaRPr sz="2952">
              <a:solidFill>
                <a:srgbClr val="44484E"/>
              </a:solidFill>
            </a:endParaRPr>
          </a:p>
          <a:p>
            <a:pPr indent="-23670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Competitors with high digital sophistication are creating seamless learning experiences that leverage each modality for the most appropriate use given the content, audience, and intended outcome.   </a:t>
            </a:r>
            <a:endParaRPr sz="2952">
              <a:solidFill>
                <a:srgbClr val="44484E"/>
              </a:solidFill>
            </a:endParaRPr>
          </a:p>
          <a:p>
            <a:pPr indent="-254000" lvl="1" marL="12573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7411"/>
              <a:buFont typeface="Arial"/>
              <a:buNone/>
            </a:pPr>
            <a:r>
              <a:t/>
            </a:r>
            <a:endParaRPr sz="2952">
              <a:solidFill>
                <a:srgbClr val="44484E"/>
              </a:solidFill>
            </a:endParaRPr>
          </a:p>
          <a:p>
            <a:pPr indent="-43831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AutoNum type="arabicPeriod"/>
            </a:pPr>
            <a:r>
              <a:rPr b="1" lang="en-US" sz="2952">
                <a:solidFill>
                  <a:srgbClr val="44484E"/>
                </a:solidFill>
              </a:rPr>
              <a:t>Asynchronous options meet a critical need, but ILT and VILT still dominate </a:t>
            </a:r>
            <a:endParaRPr sz="2952">
              <a:solidFill>
                <a:srgbClr val="44484E"/>
              </a:solidFill>
            </a:endParaRPr>
          </a:p>
          <a:p>
            <a:pPr indent="-236703" lvl="1" marL="976312" rtl="0" algn="l">
              <a:spcBef>
                <a:spcPts val="0"/>
              </a:spcBef>
              <a:spcAft>
                <a:spcPts val="0"/>
              </a:spcAft>
              <a:buClr>
                <a:srgbClr val="44484E"/>
              </a:buClr>
              <a:buSzPct val="100000"/>
              <a:buChar char="•"/>
            </a:pPr>
            <a:r>
              <a:rPr lang="en-US" sz="2952">
                <a:solidFill>
                  <a:srgbClr val="44484E"/>
                </a:solidFill>
              </a:rPr>
              <a:t>Many companies offer stand-alone asynchronous training to check the box in </a:t>
            </a:r>
            <a:r>
              <a:rPr i="1" lang="en-US" sz="2952">
                <a:solidFill>
                  <a:srgbClr val="44484E"/>
                </a:solidFill>
              </a:rPr>
              <a:t>meeting the needs of modern learners</a:t>
            </a:r>
            <a:r>
              <a:rPr lang="en-US" sz="2952">
                <a:solidFill>
                  <a:srgbClr val="44484E"/>
                </a:solidFill>
              </a:rPr>
              <a:t>, but the bulk of their training is provided in a live format through ILT and/or VILT.  Asynchronous is necessary to provide a full suite of options, but not where companies are placing the greatest emphasis. </a:t>
            </a:r>
            <a:endParaRPr sz="2952">
              <a:solidFill>
                <a:srgbClr val="44484E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66666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484E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60869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2" name="Google Shape;1372;g27ff1b8df3e_0_9"/>
          <p:cNvSpPr txBox="1"/>
          <p:nvPr/>
        </p:nvSpPr>
        <p:spPr>
          <a:xfrm>
            <a:off x="408005" y="927250"/>
            <a:ext cx="11321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6921E"/>
                </a:solidFill>
                <a:latin typeface="Montserrat"/>
                <a:ea typeface="Montserrat"/>
                <a:cs typeface="Montserrat"/>
                <a:sym typeface="Montserrat"/>
              </a:rPr>
              <a:t>Observations from Competitor Analysis</a:t>
            </a:r>
            <a:endParaRPr b="1" sz="2000">
              <a:solidFill>
                <a:srgbClr val="F692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7ff1b8df3e_0_15"/>
          <p:cNvSpPr txBox="1"/>
          <p:nvPr>
            <p:ph type="title"/>
          </p:nvPr>
        </p:nvSpPr>
        <p:spPr>
          <a:xfrm>
            <a:off x="408002" y="298700"/>
            <a:ext cx="8793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Language / Messaging / Features</a:t>
            </a:r>
            <a:endParaRPr/>
          </a:p>
        </p:txBody>
      </p:sp>
      <p:sp>
        <p:nvSpPr>
          <p:cNvPr id="1378" name="Google Shape;1378;g27ff1b8df3e_0_15"/>
          <p:cNvSpPr txBox="1"/>
          <p:nvPr/>
        </p:nvSpPr>
        <p:spPr>
          <a:xfrm>
            <a:off x="515950" y="1778700"/>
            <a:ext cx="101217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4484E"/>
                </a:solidFill>
              </a:rPr>
              <a:t>Currently, competitors are emphasizing the following: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b="1" lang="en-US" sz="1600">
                <a:solidFill>
                  <a:srgbClr val="44484E"/>
                </a:solidFill>
              </a:rPr>
              <a:t> Behavior change – </a:t>
            </a:r>
            <a:r>
              <a:rPr lang="en-US" sz="1600">
                <a:solidFill>
                  <a:srgbClr val="44484E"/>
                </a:solidFill>
              </a:rPr>
              <a:t>through practice, role play, reinforcement, sustainment sessions, comprehension checks, assessment and reflection, a learning </a:t>
            </a:r>
            <a:r>
              <a:rPr i="1" lang="en-US" sz="1600">
                <a:solidFill>
                  <a:srgbClr val="44484E"/>
                </a:solidFill>
              </a:rPr>
              <a:t>journey  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b="1" lang="en-US" sz="1600">
                <a:solidFill>
                  <a:srgbClr val="44484E"/>
                </a:solidFill>
              </a:rPr>
              <a:t>Active learning </a:t>
            </a:r>
            <a:r>
              <a:rPr lang="en-US" sz="1600">
                <a:solidFill>
                  <a:srgbClr val="44484E"/>
                </a:solidFill>
              </a:rPr>
              <a:t>– keeping learner engaged with learning and activities that are</a:t>
            </a:r>
            <a:r>
              <a:rPr i="1" lang="en-US" sz="1600">
                <a:solidFill>
                  <a:srgbClr val="44484E"/>
                </a:solidFill>
              </a:rPr>
              <a:t> high impact / experiential / game-based / fun 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b="1" lang="en-US" sz="1600">
                <a:solidFill>
                  <a:srgbClr val="44484E"/>
                </a:solidFill>
              </a:rPr>
              <a:t>Collaborative social learning</a:t>
            </a:r>
            <a:r>
              <a:rPr lang="en-US" sz="1600">
                <a:solidFill>
                  <a:srgbClr val="44484E"/>
                </a:solidFill>
              </a:rPr>
              <a:t> – peer groups for discussion, exchange, small group work, reflection 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b="1" lang="en-US" sz="1600">
                <a:solidFill>
                  <a:srgbClr val="44484E"/>
                </a:solidFill>
              </a:rPr>
              <a:t>Customized / personalized learning 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b="1" lang="en-US" sz="1600">
                <a:solidFill>
                  <a:srgbClr val="44484E"/>
                </a:solidFill>
              </a:rPr>
              <a:t>Meeting learners where they are </a:t>
            </a:r>
            <a:r>
              <a:rPr lang="en-US" sz="1600">
                <a:solidFill>
                  <a:srgbClr val="44484E"/>
                </a:solidFill>
              </a:rPr>
              <a:t>– with </a:t>
            </a:r>
            <a:r>
              <a:rPr i="1" lang="en-US" sz="1600">
                <a:solidFill>
                  <a:srgbClr val="44484E"/>
                </a:solidFill>
              </a:rPr>
              <a:t>anytime, anywhere </a:t>
            </a:r>
            <a:r>
              <a:rPr lang="en-US" sz="1600">
                <a:solidFill>
                  <a:srgbClr val="44484E"/>
                </a:solidFill>
              </a:rPr>
              <a:t>training; </a:t>
            </a:r>
            <a:r>
              <a:rPr i="1" lang="en-US" sz="1600">
                <a:solidFill>
                  <a:srgbClr val="44484E"/>
                </a:solidFill>
              </a:rPr>
              <a:t>bite-size </a:t>
            </a:r>
            <a:r>
              <a:rPr lang="en-US" sz="1600">
                <a:solidFill>
                  <a:srgbClr val="44484E"/>
                </a:solidFill>
              </a:rPr>
              <a:t>learning; </a:t>
            </a:r>
            <a:r>
              <a:rPr i="1" lang="en-US" sz="1600">
                <a:solidFill>
                  <a:srgbClr val="44484E"/>
                </a:solidFill>
              </a:rPr>
              <a:t> fast tracked solutions</a:t>
            </a:r>
            <a:r>
              <a:rPr lang="en-US" sz="1600">
                <a:solidFill>
                  <a:srgbClr val="44484E"/>
                </a:solidFill>
              </a:rPr>
              <a:t>; training designed for </a:t>
            </a:r>
            <a:r>
              <a:rPr i="1" lang="en-US" sz="1600">
                <a:solidFill>
                  <a:srgbClr val="44484E"/>
                </a:solidFill>
              </a:rPr>
              <a:t>modern learners</a:t>
            </a:r>
            <a:endParaRPr sz="1600">
              <a:solidFill>
                <a:srgbClr val="44484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84E"/>
              </a:solidFill>
            </a:endParaRPr>
          </a:p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</a:pPr>
            <a:r>
              <a:rPr lang="en-US" sz="1600">
                <a:solidFill>
                  <a:srgbClr val="44484E"/>
                </a:solidFill>
              </a:rPr>
              <a:t>Use of </a:t>
            </a:r>
            <a:r>
              <a:rPr b="1" lang="en-US" sz="1600">
                <a:solidFill>
                  <a:srgbClr val="44484E"/>
                </a:solidFill>
              </a:rPr>
              <a:t>storytelling</a:t>
            </a:r>
            <a:r>
              <a:rPr lang="en-US" sz="1600">
                <a:solidFill>
                  <a:srgbClr val="44484E"/>
                </a:solidFill>
              </a:rPr>
              <a:t> and </a:t>
            </a:r>
            <a:r>
              <a:rPr b="1" lang="en-US" sz="1600">
                <a:solidFill>
                  <a:srgbClr val="44484E"/>
                </a:solidFill>
              </a:rPr>
              <a:t>non-traditional learning techniques </a:t>
            </a:r>
            <a:r>
              <a:rPr lang="en-US" sz="1600">
                <a:solidFill>
                  <a:srgbClr val="44484E"/>
                </a:solidFill>
              </a:rPr>
              <a:t>– borrowing from comedy, theatre, entertainment, and other genres</a:t>
            </a:r>
            <a:endParaRPr b="1" sz="1600">
              <a:solidFill>
                <a:srgbClr val="44484E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484E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9" name="Google Shape;1379;g27ff1b8df3e_0_15"/>
          <p:cNvSpPr txBox="1"/>
          <p:nvPr/>
        </p:nvSpPr>
        <p:spPr>
          <a:xfrm>
            <a:off x="408005" y="927250"/>
            <a:ext cx="11321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6921E"/>
                </a:solidFill>
                <a:latin typeface="Montserrat"/>
                <a:ea typeface="Montserrat"/>
                <a:cs typeface="Montserrat"/>
                <a:sym typeface="Montserrat"/>
              </a:rPr>
              <a:t>Observations from Competitor Analysis</a:t>
            </a:r>
            <a:endParaRPr b="1" sz="2000">
              <a:solidFill>
                <a:srgbClr val="F692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7ff1b8df3e_0_21"/>
          <p:cNvSpPr txBox="1"/>
          <p:nvPr>
            <p:ph type="title"/>
          </p:nvPr>
        </p:nvSpPr>
        <p:spPr>
          <a:xfrm>
            <a:off x="408002" y="298700"/>
            <a:ext cx="8793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Pricing</a:t>
            </a:r>
            <a:endParaRPr/>
          </a:p>
        </p:txBody>
      </p:sp>
      <p:sp>
        <p:nvSpPr>
          <p:cNvPr id="1385" name="Google Shape;1385;g27ff1b8df3e_0_21"/>
          <p:cNvSpPr txBox="1"/>
          <p:nvPr/>
        </p:nvSpPr>
        <p:spPr>
          <a:xfrm>
            <a:off x="515950" y="1473900"/>
            <a:ext cx="11105700" cy="27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rgbClr val="44484E"/>
              </a:solidFill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1600">
                <a:solidFill>
                  <a:srgbClr val="393C42"/>
                </a:solidFill>
              </a:rPr>
              <a:t>It is still the standard in the industry for ILT to command the highest price point followed by VILT and then self paced learning. 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</a:pPr>
            <a:r>
              <a:t/>
            </a:r>
            <a:endParaRPr sz="1600">
              <a:solidFill>
                <a:srgbClr val="393C42"/>
              </a:solidFill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1600">
                <a:solidFill>
                  <a:srgbClr val="393C42"/>
                </a:solidFill>
              </a:rPr>
              <a:t>While self paced learning is nearly always priced below ILT, VILT pricing is more variable. Company A and Company B price ILT and VILT at the same rates, while other companies charge slightly or considerably less for VILT than for ILT. 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</a:pPr>
            <a:r>
              <a:t/>
            </a:r>
            <a:endParaRPr sz="1600">
              <a:solidFill>
                <a:srgbClr val="393C42"/>
              </a:solidFill>
            </a:endParaRPr>
          </a:p>
          <a:p>
            <a:pPr indent="-3302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</a:pPr>
            <a:r>
              <a:rPr lang="en-US" sz="1600">
                <a:solidFill>
                  <a:srgbClr val="393C42"/>
                </a:solidFill>
              </a:rPr>
              <a:t>Pricing can also fluctuate widely from one company to another due to the difficulty attributing measurable value to digital platforms, tools, accessibility, etc.  </a:t>
            </a:r>
            <a:endParaRPr sz="16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1" sz="1600">
              <a:solidFill>
                <a:srgbClr val="44484E"/>
              </a:solidFill>
            </a:endParaRPr>
          </a:p>
        </p:txBody>
      </p:sp>
      <p:sp>
        <p:nvSpPr>
          <p:cNvPr id="1386" name="Google Shape;1386;g27ff1b8df3e_0_21"/>
          <p:cNvSpPr txBox="1"/>
          <p:nvPr/>
        </p:nvSpPr>
        <p:spPr>
          <a:xfrm>
            <a:off x="408005" y="927250"/>
            <a:ext cx="11321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6921E"/>
                </a:solidFill>
                <a:latin typeface="Montserrat"/>
                <a:ea typeface="Montserrat"/>
                <a:cs typeface="Montserrat"/>
                <a:sym typeface="Montserrat"/>
              </a:rPr>
              <a:t>Observations from Competitor Analysis</a:t>
            </a:r>
            <a:endParaRPr b="1" sz="2000">
              <a:solidFill>
                <a:srgbClr val="F6921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7" name="Google Shape;1387;g27ff1b8df3e_0_21"/>
          <p:cNvGrpSpPr/>
          <p:nvPr/>
        </p:nvGrpSpPr>
        <p:grpSpPr>
          <a:xfrm>
            <a:off x="4717570" y="3814452"/>
            <a:ext cx="6530961" cy="2285657"/>
            <a:chOff x="563962" y="3044465"/>
            <a:chExt cx="7538043" cy="2285657"/>
          </a:xfrm>
        </p:grpSpPr>
        <p:sp>
          <p:nvSpPr>
            <p:cNvPr id="1388" name="Google Shape;1388;g27ff1b8df3e_0_21"/>
            <p:cNvSpPr txBox="1"/>
            <p:nvPr/>
          </p:nvSpPr>
          <p:spPr>
            <a:xfrm>
              <a:off x="564427" y="5000216"/>
              <a:ext cx="1505100" cy="3078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Self Paced </a:t>
              </a:r>
              <a:endParaRPr/>
            </a:p>
          </p:txBody>
        </p:sp>
        <p:sp>
          <p:nvSpPr>
            <p:cNvPr id="1389" name="Google Shape;1389;g27ff1b8df3e_0_21"/>
            <p:cNvSpPr txBox="1"/>
            <p:nvPr/>
          </p:nvSpPr>
          <p:spPr>
            <a:xfrm>
              <a:off x="2257705" y="4991422"/>
              <a:ext cx="584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Average: $83/ hr.</a:t>
              </a:r>
              <a:endParaRPr/>
            </a:p>
          </p:txBody>
        </p:sp>
        <p:sp>
          <p:nvSpPr>
            <p:cNvPr id="1390" name="Google Shape;1390;g27ff1b8df3e_0_21"/>
            <p:cNvSpPr txBox="1"/>
            <p:nvPr/>
          </p:nvSpPr>
          <p:spPr>
            <a:xfrm>
              <a:off x="563962" y="4126678"/>
              <a:ext cx="1505100" cy="3078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VILT </a:t>
              </a:r>
              <a:endParaRPr/>
            </a:p>
          </p:txBody>
        </p:sp>
        <p:sp>
          <p:nvSpPr>
            <p:cNvPr id="1391" name="Google Shape;1391;g27ff1b8df3e_0_21"/>
            <p:cNvSpPr txBox="1"/>
            <p:nvPr/>
          </p:nvSpPr>
          <p:spPr>
            <a:xfrm>
              <a:off x="2245482" y="4044368"/>
              <a:ext cx="3269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Average:  $122 / hr.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Range:     $100 - $141 / hr.  </a:t>
              </a:r>
              <a:endParaRPr/>
            </a:p>
          </p:txBody>
        </p:sp>
        <p:sp>
          <p:nvSpPr>
            <p:cNvPr id="1392" name="Google Shape;1392;g27ff1b8df3e_0_21"/>
            <p:cNvSpPr txBox="1"/>
            <p:nvPr/>
          </p:nvSpPr>
          <p:spPr>
            <a:xfrm>
              <a:off x="598775" y="3162045"/>
              <a:ext cx="1505100" cy="3078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ILT </a:t>
              </a:r>
              <a:endParaRPr/>
            </a:p>
          </p:txBody>
        </p:sp>
        <p:sp>
          <p:nvSpPr>
            <p:cNvPr id="1393" name="Google Shape;1393;g27ff1b8df3e_0_21"/>
            <p:cNvSpPr txBox="1"/>
            <p:nvPr/>
          </p:nvSpPr>
          <p:spPr>
            <a:xfrm>
              <a:off x="2256774" y="3044465"/>
              <a:ext cx="5750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Average:  $1075 (per person per day)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Range:     $665 - $1520 (per person per day) </a:t>
              </a:r>
              <a:endParaRPr/>
            </a:p>
          </p:txBody>
        </p:sp>
      </p:grpSp>
      <p:sp>
        <p:nvSpPr>
          <p:cNvPr id="1394" name="Google Shape;1394;g27ff1b8df3e_0_21"/>
          <p:cNvSpPr txBox="1"/>
          <p:nvPr/>
        </p:nvSpPr>
        <p:spPr>
          <a:xfrm>
            <a:off x="1714219" y="4348139"/>
            <a:ext cx="208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Competitor Pricing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among companies in this analysis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7ff1d1417a_0_23"/>
          <p:cNvSpPr txBox="1"/>
          <p:nvPr>
            <p:ph idx="12" type="sldNum"/>
          </p:nvPr>
        </p:nvSpPr>
        <p:spPr>
          <a:xfrm>
            <a:off x="11460163" y="6311900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919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27ff1d1417a_0_23"/>
          <p:cNvSpPr txBox="1"/>
          <p:nvPr/>
        </p:nvSpPr>
        <p:spPr>
          <a:xfrm>
            <a:off x="1114452" y="3692712"/>
            <a:ext cx="7184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7701" marR="3081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Competitor Deep Dive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