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4" roundtripDataSignature="AMtx7mh+F52FvkufO0mNGYWcBg36GJCFX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506" autoAdjust="0"/>
  </p:normalViewPr>
  <p:slideViewPr>
    <p:cSldViewPr snapToGrid="0" snapToObjects="1">
      <p:cViewPr>
        <p:scale>
          <a:sx n="108" d="100"/>
          <a:sy n="108" d="100"/>
        </p:scale>
        <p:origin x="-80" y="-32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4" Type="http://customschemas.google.com/relationships/presentationmetadata" Target="metadata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7653327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a4f0d2637a_0_3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3" name="Google Shape;123;ga4f0d2637a_0_3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0"/>
          <p:cNvSpPr/>
          <p:nvPr/>
        </p:nvSpPr>
        <p:spPr>
          <a:xfrm>
            <a:off x="0" y="1"/>
            <a:ext cx="12192000" cy="6857615"/>
          </a:xfrm>
          <a:custGeom>
            <a:avLst/>
            <a:gdLst/>
            <a:ahLst/>
            <a:cxnLst/>
            <a:rect l="l" t="t" r="r" b="b"/>
            <a:pathLst>
              <a:path w="20104100" h="11308715" extrusionOk="0">
                <a:moveTo>
                  <a:pt x="0" y="11308556"/>
                </a:moveTo>
                <a:lnTo>
                  <a:pt x="20104099" y="11308556"/>
                </a:lnTo>
                <a:lnTo>
                  <a:pt x="20104099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rgbClr val="F6921E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20"/>
          <p:cNvSpPr/>
          <p:nvPr/>
        </p:nvSpPr>
        <p:spPr>
          <a:xfrm>
            <a:off x="7799683" y="3367089"/>
            <a:ext cx="3061478" cy="3061263"/>
          </a:xfrm>
          <a:custGeom>
            <a:avLst/>
            <a:gdLst/>
            <a:ahLst/>
            <a:cxnLst/>
            <a:rect l="l" t="t" r="r" b="b"/>
            <a:pathLst>
              <a:path w="5048250" h="5048250" extrusionOk="0">
                <a:moveTo>
                  <a:pt x="4058934" y="0"/>
                </a:moveTo>
                <a:lnTo>
                  <a:pt x="0" y="4058923"/>
                </a:lnTo>
                <a:lnTo>
                  <a:pt x="988734" y="5047657"/>
                </a:lnTo>
                <a:lnTo>
                  <a:pt x="5047668" y="988723"/>
                </a:lnTo>
                <a:lnTo>
                  <a:pt x="405893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20"/>
          <p:cNvSpPr/>
          <p:nvPr/>
        </p:nvSpPr>
        <p:spPr>
          <a:xfrm>
            <a:off x="0" y="1"/>
            <a:ext cx="12192000" cy="6735935"/>
          </a:xfrm>
          <a:custGeom>
            <a:avLst/>
            <a:gdLst/>
            <a:ahLst/>
            <a:cxnLst/>
            <a:rect l="l" t="t" r="r" b="b"/>
            <a:pathLst>
              <a:path w="20104100" h="11108055" extrusionOk="0">
                <a:moveTo>
                  <a:pt x="20104099" y="0"/>
                </a:moveTo>
                <a:lnTo>
                  <a:pt x="0" y="0"/>
                </a:lnTo>
                <a:lnTo>
                  <a:pt x="0" y="11107682"/>
                </a:lnTo>
                <a:lnTo>
                  <a:pt x="12991311" y="11107682"/>
                </a:lnTo>
                <a:lnTo>
                  <a:pt x="20104099" y="4004108"/>
                </a:lnTo>
                <a:lnTo>
                  <a:pt x="20104099" y="0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20"/>
          <p:cNvSpPr txBox="1">
            <a:spLocks noGrp="1"/>
          </p:cNvSpPr>
          <p:nvPr>
            <p:ph type="ftr" idx="11"/>
          </p:nvPr>
        </p:nvSpPr>
        <p:spPr>
          <a:xfrm>
            <a:off x="4145280" y="6377941"/>
            <a:ext cx="390144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0"/>
          <p:cNvSpPr txBox="1">
            <a:spLocks noGrp="1"/>
          </p:cNvSpPr>
          <p:nvPr>
            <p:ph type="dt" idx="10"/>
          </p:nvPr>
        </p:nvSpPr>
        <p:spPr>
          <a:xfrm>
            <a:off x="609600" y="6377941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2" name="Google Shape;22;p20"/>
          <p:cNvSpPr/>
          <p:nvPr/>
        </p:nvSpPr>
        <p:spPr>
          <a:xfrm>
            <a:off x="6875742" y="1"/>
            <a:ext cx="5316574" cy="3616141"/>
          </a:xfrm>
          <a:custGeom>
            <a:avLst/>
            <a:gdLst/>
            <a:ahLst/>
            <a:cxnLst/>
            <a:rect l="l" t="t" r="r" b="b"/>
            <a:pathLst>
              <a:path w="8766810" h="5963285" extrusionOk="0">
                <a:moveTo>
                  <a:pt x="8766288" y="0"/>
                </a:moveTo>
                <a:lnTo>
                  <a:pt x="0" y="0"/>
                </a:lnTo>
                <a:lnTo>
                  <a:pt x="5954331" y="5962855"/>
                </a:lnTo>
                <a:lnTo>
                  <a:pt x="8766288" y="3159380"/>
                </a:lnTo>
                <a:lnTo>
                  <a:pt x="8766288" y="0"/>
                </a:lnTo>
                <a:close/>
              </a:path>
            </a:pathLst>
          </a:custGeom>
          <a:solidFill>
            <a:srgbClr val="FFFFFF">
              <a:alpha val="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23;p20"/>
          <p:cNvSpPr/>
          <p:nvPr/>
        </p:nvSpPr>
        <p:spPr>
          <a:xfrm>
            <a:off x="9471276" y="818615"/>
            <a:ext cx="676606" cy="881028"/>
          </a:xfrm>
          <a:custGeom>
            <a:avLst/>
            <a:gdLst/>
            <a:ahLst/>
            <a:cxnLst/>
            <a:rect l="l" t="t" r="r" b="b"/>
            <a:pathLst>
              <a:path w="1115694" h="1452880" extrusionOk="0">
                <a:moveTo>
                  <a:pt x="728658" y="0"/>
                </a:moveTo>
                <a:lnTo>
                  <a:pt x="0" y="726176"/>
                </a:lnTo>
                <a:lnTo>
                  <a:pt x="728658" y="1452311"/>
                </a:lnTo>
                <a:lnTo>
                  <a:pt x="1115421" y="1065506"/>
                </a:lnTo>
                <a:lnTo>
                  <a:pt x="774049" y="726176"/>
                </a:lnTo>
                <a:lnTo>
                  <a:pt x="1115421" y="386804"/>
                </a:lnTo>
                <a:lnTo>
                  <a:pt x="728658" y="0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24;p20"/>
          <p:cNvSpPr/>
          <p:nvPr/>
        </p:nvSpPr>
        <p:spPr>
          <a:xfrm>
            <a:off x="10826977" y="818616"/>
            <a:ext cx="676606" cy="881028"/>
          </a:xfrm>
          <a:custGeom>
            <a:avLst/>
            <a:gdLst/>
            <a:ahLst/>
            <a:cxnLst/>
            <a:rect l="l" t="t" r="r" b="b"/>
            <a:pathLst>
              <a:path w="1115694" h="1452880" extrusionOk="0">
                <a:moveTo>
                  <a:pt x="386763" y="0"/>
                </a:moveTo>
                <a:lnTo>
                  <a:pt x="0" y="386804"/>
                </a:lnTo>
                <a:lnTo>
                  <a:pt x="341371" y="726176"/>
                </a:lnTo>
                <a:lnTo>
                  <a:pt x="0" y="1065506"/>
                </a:lnTo>
                <a:lnTo>
                  <a:pt x="386763" y="1452311"/>
                </a:lnTo>
                <a:lnTo>
                  <a:pt x="1115421" y="726176"/>
                </a:lnTo>
                <a:lnTo>
                  <a:pt x="386763" y="0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5;p20"/>
          <p:cNvSpPr/>
          <p:nvPr/>
        </p:nvSpPr>
        <p:spPr>
          <a:xfrm>
            <a:off x="10046972" y="242989"/>
            <a:ext cx="881090" cy="676558"/>
          </a:xfrm>
          <a:custGeom>
            <a:avLst/>
            <a:gdLst/>
            <a:ahLst/>
            <a:cxnLst/>
            <a:rect l="l" t="t" r="r" b="b"/>
            <a:pathLst>
              <a:path w="1452880" h="1115695" extrusionOk="0">
                <a:moveTo>
                  <a:pt x="726155" y="0"/>
                </a:moveTo>
                <a:lnTo>
                  <a:pt x="0" y="728574"/>
                </a:lnTo>
                <a:lnTo>
                  <a:pt x="386825" y="1115411"/>
                </a:lnTo>
                <a:lnTo>
                  <a:pt x="726155" y="774007"/>
                </a:lnTo>
                <a:lnTo>
                  <a:pt x="1406879" y="774007"/>
                </a:lnTo>
                <a:lnTo>
                  <a:pt x="1452311" y="728574"/>
                </a:lnTo>
                <a:lnTo>
                  <a:pt x="726155" y="0"/>
                </a:lnTo>
                <a:close/>
              </a:path>
              <a:path w="1452880" h="1115695" extrusionOk="0">
                <a:moveTo>
                  <a:pt x="1406879" y="774007"/>
                </a:moveTo>
                <a:lnTo>
                  <a:pt x="726155" y="774007"/>
                </a:lnTo>
                <a:lnTo>
                  <a:pt x="1065485" y="1115411"/>
                </a:lnTo>
                <a:lnTo>
                  <a:pt x="1406879" y="774007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6;p20"/>
          <p:cNvSpPr/>
          <p:nvPr/>
        </p:nvSpPr>
        <p:spPr>
          <a:xfrm>
            <a:off x="10046973" y="1598592"/>
            <a:ext cx="881090" cy="676558"/>
          </a:xfrm>
          <a:custGeom>
            <a:avLst/>
            <a:gdLst/>
            <a:ahLst/>
            <a:cxnLst/>
            <a:rect l="l" t="t" r="r" b="b"/>
            <a:pathLst>
              <a:path w="1452880" h="1115695" extrusionOk="0">
                <a:moveTo>
                  <a:pt x="386815" y="0"/>
                </a:moveTo>
                <a:lnTo>
                  <a:pt x="0" y="386721"/>
                </a:lnTo>
                <a:lnTo>
                  <a:pt x="726155" y="1115379"/>
                </a:lnTo>
                <a:lnTo>
                  <a:pt x="1452311" y="386721"/>
                </a:lnTo>
                <a:lnTo>
                  <a:pt x="1406908" y="341329"/>
                </a:lnTo>
                <a:lnTo>
                  <a:pt x="726155" y="341329"/>
                </a:lnTo>
                <a:lnTo>
                  <a:pt x="386815" y="0"/>
                </a:lnTo>
                <a:close/>
              </a:path>
              <a:path w="1452880" h="1115695" extrusionOk="0">
                <a:moveTo>
                  <a:pt x="1065485" y="0"/>
                </a:moveTo>
                <a:lnTo>
                  <a:pt x="726155" y="341329"/>
                </a:lnTo>
                <a:lnTo>
                  <a:pt x="1406908" y="341329"/>
                </a:lnTo>
                <a:lnTo>
                  <a:pt x="1065485" y="0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7;p20"/>
          <p:cNvSpPr/>
          <p:nvPr/>
        </p:nvSpPr>
        <p:spPr>
          <a:xfrm>
            <a:off x="8795164" y="1437888"/>
            <a:ext cx="3384570" cy="2181776"/>
          </a:xfrm>
          <a:custGeom>
            <a:avLst/>
            <a:gdLst/>
            <a:ahLst/>
            <a:cxnLst/>
            <a:rect l="l" t="t" r="r" b="b"/>
            <a:pathLst>
              <a:path w="5581015" h="3597910" extrusionOk="0">
                <a:moveTo>
                  <a:pt x="807546" y="0"/>
                </a:moveTo>
                <a:lnTo>
                  <a:pt x="0" y="807514"/>
                </a:lnTo>
                <a:lnTo>
                  <a:pt x="2790333" y="3597859"/>
                </a:lnTo>
                <a:lnTo>
                  <a:pt x="3764174" y="2624014"/>
                </a:lnTo>
                <a:lnTo>
                  <a:pt x="2790333" y="2624014"/>
                </a:lnTo>
                <a:lnTo>
                  <a:pt x="973886" y="807514"/>
                </a:lnTo>
                <a:lnTo>
                  <a:pt x="1294494" y="486938"/>
                </a:lnTo>
                <a:lnTo>
                  <a:pt x="807546" y="0"/>
                </a:lnTo>
                <a:close/>
              </a:path>
              <a:path w="5581015" h="3597910" extrusionOk="0">
                <a:moveTo>
                  <a:pt x="4773121" y="0"/>
                </a:moveTo>
                <a:lnTo>
                  <a:pt x="4286204" y="486938"/>
                </a:lnTo>
                <a:lnTo>
                  <a:pt x="4606791" y="807514"/>
                </a:lnTo>
                <a:lnTo>
                  <a:pt x="2790333" y="2624014"/>
                </a:lnTo>
                <a:lnTo>
                  <a:pt x="3764174" y="2624014"/>
                </a:lnTo>
                <a:lnTo>
                  <a:pt x="5580667" y="807514"/>
                </a:lnTo>
                <a:lnTo>
                  <a:pt x="4773121" y="0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8" name="Google Shape;28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71871" y="1261919"/>
            <a:ext cx="3331937" cy="7610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98" name="Google Shape;98;p2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99" name="Google Shape;99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3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5" name="Google Shape;105;p3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06" name="Google Shape;106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3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3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8" name="Google Shape;118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Two Content">
  <p:cSld name="1_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1"/>
          <p:cNvSpPr/>
          <p:nvPr/>
        </p:nvSpPr>
        <p:spPr>
          <a:xfrm>
            <a:off x="10388818" y="1095531"/>
            <a:ext cx="1200715" cy="1562977"/>
          </a:xfrm>
          <a:custGeom>
            <a:avLst/>
            <a:gdLst/>
            <a:ahLst/>
            <a:cxnLst/>
            <a:rect l="l" t="t" r="r" b="b"/>
            <a:pathLst>
              <a:path w="1979930" h="2577465" extrusionOk="0">
                <a:moveTo>
                  <a:pt x="1293122" y="0"/>
                </a:moveTo>
                <a:lnTo>
                  <a:pt x="0" y="1288714"/>
                </a:lnTo>
                <a:lnTo>
                  <a:pt x="1293122" y="2577356"/>
                </a:lnTo>
                <a:lnTo>
                  <a:pt x="1979499" y="1890916"/>
                </a:lnTo>
                <a:lnTo>
                  <a:pt x="1373685" y="1288714"/>
                </a:lnTo>
                <a:lnTo>
                  <a:pt x="1979499" y="686439"/>
                </a:lnTo>
                <a:lnTo>
                  <a:pt x="1293122" y="0"/>
                </a:lnTo>
                <a:close/>
              </a:path>
            </a:pathLst>
          </a:custGeom>
          <a:solidFill>
            <a:srgbClr val="E9EEF4">
              <a:alpha val="4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1;p21"/>
          <p:cNvSpPr/>
          <p:nvPr/>
        </p:nvSpPr>
        <p:spPr>
          <a:xfrm>
            <a:off x="9188953" y="2194530"/>
            <a:ext cx="3003329" cy="3872209"/>
          </a:xfrm>
          <a:custGeom>
            <a:avLst/>
            <a:gdLst/>
            <a:ahLst/>
            <a:cxnLst/>
            <a:rect l="l" t="t" r="r" b="b"/>
            <a:pathLst>
              <a:path w="4952365" h="6385559" extrusionOk="0">
                <a:moveTo>
                  <a:pt x="1433118" y="0"/>
                </a:moveTo>
                <a:lnTo>
                  <a:pt x="0" y="1433066"/>
                </a:lnTo>
                <a:lnTo>
                  <a:pt x="4951901" y="6384978"/>
                </a:lnTo>
                <a:lnTo>
                  <a:pt x="4951901" y="4656727"/>
                </a:lnTo>
                <a:lnTo>
                  <a:pt x="1728313" y="1433066"/>
                </a:lnTo>
                <a:lnTo>
                  <a:pt x="2297280" y="864141"/>
                </a:lnTo>
                <a:lnTo>
                  <a:pt x="1433118" y="0"/>
                </a:lnTo>
                <a:close/>
              </a:path>
            </a:pathLst>
          </a:custGeom>
          <a:solidFill>
            <a:srgbClr val="E9EEF4">
              <a:alpha val="4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21"/>
          <p:cNvSpPr/>
          <p:nvPr/>
        </p:nvSpPr>
        <p:spPr>
          <a:xfrm>
            <a:off x="11410494" y="2479718"/>
            <a:ext cx="781736" cy="1200631"/>
          </a:xfrm>
          <a:custGeom>
            <a:avLst/>
            <a:gdLst/>
            <a:ahLst/>
            <a:cxnLst/>
            <a:rect l="l" t="t" r="r" b="b"/>
            <a:pathLst>
              <a:path w="1289050" h="1979929" extrusionOk="0">
                <a:moveTo>
                  <a:pt x="686471" y="0"/>
                </a:moveTo>
                <a:lnTo>
                  <a:pt x="0" y="686303"/>
                </a:lnTo>
                <a:lnTo>
                  <a:pt x="1288672" y="1979416"/>
                </a:lnTo>
                <a:lnTo>
                  <a:pt x="1288672" y="605740"/>
                </a:lnTo>
                <a:lnTo>
                  <a:pt x="686471" y="0"/>
                </a:lnTo>
                <a:close/>
              </a:path>
            </a:pathLst>
          </a:custGeom>
          <a:solidFill>
            <a:srgbClr val="E9EEF4">
              <a:alpha val="4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21"/>
          <p:cNvSpPr/>
          <p:nvPr/>
        </p:nvSpPr>
        <p:spPr>
          <a:xfrm>
            <a:off x="11410494" y="73978"/>
            <a:ext cx="781736" cy="1200631"/>
          </a:xfrm>
          <a:custGeom>
            <a:avLst/>
            <a:gdLst/>
            <a:ahLst/>
            <a:cxnLst/>
            <a:rect l="l" t="t" r="r" b="b"/>
            <a:pathLst>
              <a:path w="1289050" h="1979930" extrusionOk="0">
                <a:moveTo>
                  <a:pt x="1288672" y="0"/>
                </a:moveTo>
                <a:lnTo>
                  <a:pt x="0" y="1292976"/>
                </a:lnTo>
                <a:lnTo>
                  <a:pt x="686471" y="1979489"/>
                </a:lnTo>
                <a:lnTo>
                  <a:pt x="1288672" y="1373612"/>
                </a:lnTo>
                <a:lnTo>
                  <a:pt x="1288672" y="0"/>
                </a:lnTo>
                <a:close/>
              </a:path>
            </a:pathLst>
          </a:custGeom>
          <a:solidFill>
            <a:srgbClr val="E9EEF4">
              <a:alpha val="4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21"/>
          <p:cNvSpPr/>
          <p:nvPr/>
        </p:nvSpPr>
        <p:spPr>
          <a:xfrm>
            <a:off x="10180929" y="355020"/>
            <a:ext cx="330409" cy="430117"/>
          </a:xfrm>
          <a:custGeom>
            <a:avLst/>
            <a:gdLst/>
            <a:ahLst/>
            <a:cxnLst/>
            <a:rect l="l" t="t" r="r" b="b"/>
            <a:pathLst>
              <a:path w="544830" h="709294" extrusionOk="0">
                <a:moveTo>
                  <a:pt x="188831" y="0"/>
                </a:moveTo>
                <a:lnTo>
                  <a:pt x="0" y="188842"/>
                </a:lnTo>
                <a:lnTo>
                  <a:pt x="166665" y="354533"/>
                </a:lnTo>
                <a:lnTo>
                  <a:pt x="0" y="520204"/>
                </a:lnTo>
                <a:lnTo>
                  <a:pt x="188831" y="709046"/>
                </a:lnTo>
                <a:lnTo>
                  <a:pt x="544580" y="354533"/>
                </a:lnTo>
                <a:lnTo>
                  <a:pt x="188831" y="0"/>
                </a:lnTo>
                <a:close/>
              </a:path>
            </a:pathLst>
          </a:custGeom>
          <a:solidFill>
            <a:srgbClr val="E9EEF4">
              <a:alpha val="4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35;p21"/>
          <p:cNvSpPr/>
          <p:nvPr/>
        </p:nvSpPr>
        <p:spPr>
          <a:xfrm>
            <a:off x="9519048" y="355019"/>
            <a:ext cx="330409" cy="430117"/>
          </a:xfrm>
          <a:custGeom>
            <a:avLst/>
            <a:gdLst/>
            <a:ahLst/>
            <a:cxnLst/>
            <a:rect l="l" t="t" r="r" b="b"/>
            <a:pathLst>
              <a:path w="544830" h="709294" extrusionOk="0">
                <a:moveTo>
                  <a:pt x="355748" y="0"/>
                </a:moveTo>
                <a:lnTo>
                  <a:pt x="0" y="354533"/>
                </a:lnTo>
                <a:lnTo>
                  <a:pt x="355748" y="709046"/>
                </a:lnTo>
                <a:lnTo>
                  <a:pt x="544569" y="520204"/>
                </a:lnTo>
                <a:lnTo>
                  <a:pt x="377915" y="354533"/>
                </a:lnTo>
                <a:lnTo>
                  <a:pt x="544569" y="188842"/>
                </a:lnTo>
                <a:lnTo>
                  <a:pt x="355748" y="0"/>
                </a:lnTo>
                <a:close/>
              </a:path>
            </a:pathLst>
          </a:custGeom>
          <a:solidFill>
            <a:srgbClr val="E9EEF4">
              <a:alpha val="4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36;p21"/>
          <p:cNvSpPr/>
          <p:nvPr/>
        </p:nvSpPr>
        <p:spPr>
          <a:xfrm>
            <a:off x="9800119" y="73977"/>
            <a:ext cx="430147" cy="330385"/>
          </a:xfrm>
          <a:custGeom>
            <a:avLst/>
            <a:gdLst/>
            <a:ahLst/>
            <a:cxnLst/>
            <a:rect l="l" t="t" r="r" b="b"/>
            <a:pathLst>
              <a:path w="709294" h="544830" extrusionOk="0">
                <a:moveTo>
                  <a:pt x="354523" y="0"/>
                </a:moveTo>
                <a:lnTo>
                  <a:pt x="0" y="355706"/>
                </a:lnTo>
                <a:lnTo>
                  <a:pt x="188852" y="544580"/>
                </a:lnTo>
                <a:lnTo>
                  <a:pt x="354523" y="377894"/>
                </a:lnTo>
                <a:lnTo>
                  <a:pt x="686861" y="377894"/>
                </a:lnTo>
                <a:lnTo>
                  <a:pt x="709046" y="355706"/>
                </a:lnTo>
                <a:lnTo>
                  <a:pt x="354523" y="0"/>
                </a:lnTo>
                <a:close/>
              </a:path>
              <a:path w="709294" h="544830" extrusionOk="0">
                <a:moveTo>
                  <a:pt x="686861" y="377894"/>
                </a:moveTo>
                <a:lnTo>
                  <a:pt x="354523" y="377894"/>
                </a:lnTo>
                <a:lnTo>
                  <a:pt x="520193" y="544580"/>
                </a:lnTo>
                <a:lnTo>
                  <a:pt x="686861" y="377894"/>
                </a:lnTo>
                <a:close/>
              </a:path>
            </a:pathLst>
          </a:custGeom>
          <a:solidFill>
            <a:srgbClr val="E9EEF4">
              <a:alpha val="4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37;p21"/>
          <p:cNvSpPr/>
          <p:nvPr/>
        </p:nvSpPr>
        <p:spPr>
          <a:xfrm>
            <a:off x="9800116" y="735815"/>
            <a:ext cx="430147" cy="330385"/>
          </a:xfrm>
          <a:custGeom>
            <a:avLst/>
            <a:gdLst/>
            <a:ahLst/>
            <a:cxnLst/>
            <a:rect l="l" t="t" r="r" b="b"/>
            <a:pathLst>
              <a:path w="709294" h="544830" extrusionOk="0">
                <a:moveTo>
                  <a:pt x="188852" y="0"/>
                </a:moveTo>
                <a:lnTo>
                  <a:pt x="0" y="188811"/>
                </a:lnTo>
                <a:lnTo>
                  <a:pt x="354533" y="544559"/>
                </a:lnTo>
                <a:lnTo>
                  <a:pt x="709056" y="188811"/>
                </a:lnTo>
                <a:lnTo>
                  <a:pt x="686885" y="166644"/>
                </a:lnTo>
                <a:lnTo>
                  <a:pt x="354533" y="166644"/>
                </a:lnTo>
                <a:lnTo>
                  <a:pt x="188852" y="0"/>
                </a:lnTo>
                <a:close/>
              </a:path>
              <a:path w="709294" h="544830" extrusionOk="0">
                <a:moveTo>
                  <a:pt x="520204" y="0"/>
                </a:moveTo>
                <a:lnTo>
                  <a:pt x="354533" y="166644"/>
                </a:lnTo>
                <a:lnTo>
                  <a:pt x="686885" y="166644"/>
                </a:lnTo>
                <a:lnTo>
                  <a:pt x="520204" y="0"/>
                </a:lnTo>
                <a:close/>
              </a:path>
            </a:pathLst>
          </a:custGeom>
          <a:solidFill>
            <a:srgbClr val="E9EEF4">
              <a:alpha val="4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Google Shape;38;p21"/>
          <p:cNvSpPr/>
          <p:nvPr/>
        </p:nvSpPr>
        <p:spPr>
          <a:xfrm>
            <a:off x="9188956" y="657356"/>
            <a:ext cx="1652428" cy="1065474"/>
          </a:xfrm>
          <a:custGeom>
            <a:avLst/>
            <a:gdLst/>
            <a:ahLst/>
            <a:cxnLst/>
            <a:rect l="l" t="t" r="r" b="b"/>
            <a:pathLst>
              <a:path w="2724784" h="1757045" extrusionOk="0">
                <a:moveTo>
                  <a:pt x="394260" y="0"/>
                </a:moveTo>
                <a:lnTo>
                  <a:pt x="0" y="394249"/>
                </a:lnTo>
                <a:lnTo>
                  <a:pt x="1362304" y="1756564"/>
                </a:lnTo>
                <a:lnTo>
                  <a:pt x="1837755" y="1281112"/>
                </a:lnTo>
                <a:lnTo>
                  <a:pt x="1362304" y="1281112"/>
                </a:lnTo>
                <a:lnTo>
                  <a:pt x="475472" y="394249"/>
                </a:lnTo>
                <a:lnTo>
                  <a:pt x="631980" y="237741"/>
                </a:lnTo>
                <a:lnTo>
                  <a:pt x="394260" y="0"/>
                </a:lnTo>
                <a:close/>
              </a:path>
              <a:path w="2724784" h="1757045" extrusionOk="0">
                <a:moveTo>
                  <a:pt x="2330347" y="0"/>
                </a:moveTo>
                <a:lnTo>
                  <a:pt x="2092606" y="237741"/>
                </a:lnTo>
                <a:lnTo>
                  <a:pt x="2249135" y="394249"/>
                </a:lnTo>
                <a:lnTo>
                  <a:pt x="1362304" y="1281112"/>
                </a:lnTo>
                <a:lnTo>
                  <a:pt x="1837755" y="1281112"/>
                </a:lnTo>
                <a:lnTo>
                  <a:pt x="2724618" y="394249"/>
                </a:lnTo>
                <a:lnTo>
                  <a:pt x="2330347" y="0"/>
                </a:lnTo>
                <a:close/>
              </a:path>
            </a:pathLst>
          </a:custGeom>
          <a:solidFill>
            <a:srgbClr val="E9EEF4">
              <a:alpha val="4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" name="Google Shape;39;p21"/>
          <p:cNvSpPr/>
          <p:nvPr/>
        </p:nvSpPr>
        <p:spPr>
          <a:xfrm>
            <a:off x="0" y="1"/>
            <a:ext cx="1289287" cy="6857615"/>
          </a:xfrm>
          <a:custGeom>
            <a:avLst/>
            <a:gdLst/>
            <a:ahLst/>
            <a:cxnLst/>
            <a:rect l="l" t="t" r="r" b="b"/>
            <a:pathLst>
              <a:path w="2125980" h="11308715" extrusionOk="0">
                <a:moveTo>
                  <a:pt x="0" y="11308556"/>
                </a:moveTo>
                <a:lnTo>
                  <a:pt x="2125589" y="11308556"/>
                </a:lnTo>
                <a:lnTo>
                  <a:pt x="2125589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" name="Google Shape;40;p21"/>
          <p:cNvSpPr txBox="1">
            <a:spLocks noGrp="1"/>
          </p:cNvSpPr>
          <p:nvPr>
            <p:ph type="title"/>
          </p:nvPr>
        </p:nvSpPr>
        <p:spPr>
          <a:xfrm>
            <a:off x="4166472" y="1506739"/>
            <a:ext cx="3859055" cy="690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27B"/>
              </a:buClr>
              <a:buSzPts val="4487"/>
              <a:buFont typeface="Montserrat"/>
              <a:buNone/>
              <a:defRPr sz="4487" b="1" i="0">
                <a:solidFill>
                  <a:srgbClr val="00527B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1"/>
          <p:cNvSpPr txBox="1">
            <a:spLocks noGrp="1"/>
          </p:cNvSpPr>
          <p:nvPr>
            <p:ph type="body" idx="1"/>
          </p:nvPr>
        </p:nvSpPr>
        <p:spPr>
          <a:xfrm>
            <a:off x="609600" y="1577341"/>
            <a:ext cx="5303520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1"/>
          <p:cNvSpPr txBox="1">
            <a:spLocks noGrp="1"/>
          </p:cNvSpPr>
          <p:nvPr>
            <p:ph type="body" idx="2"/>
          </p:nvPr>
        </p:nvSpPr>
        <p:spPr>
          <a:xfrm>
            <a:off x="6278880" y="1577341"/>
            <a:ext cx="5303520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21"/>
          <p:cNvSpPr/>
          <p:nvPr/>
        </p:nvSpPr>
        <p:spPr>
          <a:xfrm>
            <a:off x="2" y="2"/>
            <a:ext cx="1746005" cy="2063946"/>
          </a:xfrm>
          <a:custGeom>
            <a:avLst/>
            <a:gdLst/>
            <a:ahLst/>
            <a:cxnLst/>
            <a:rect l="l" t="t" r="r" b="b"/>
            <a:pathLst>
              <a:path w="2879090" h="3403600" extrusionOk="0">
                <a:moveTo>
                  <a:pt x="2878697" y="0"/>
                </a:moveTo>
                <a:lnTo>
                  <a:pt x="0" y="0"/>
                </a:lnTo>
                <a:lnTo>
                  <a:pt x="0" y="3403540"/>
                </a:lnTo>
                <a:lnTo>
                  <a:pt x="2878697" y="686973"/>
                </a:lnTo>
                <a:lnTo>
                  <a:pt x="2878697" y="0"/>
                </a:lnTo>
                <a:close/>
              </a:path>
            </a:pathLst>
          </a:custGeom>
          <a:solidFill>
            <a:srgbClr val="668EB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Google Shape;44;p21"/>
          <p:cNvSpPr/>
          <p:nvPr/>
        </p:nvSpPr>
        <p:spPr>
          <a:xfrm>
            <a:off x="2" y="0"/>
            <a:ext cx="1746005" cy="2063946"/>
          </a:xfrm>
          <a:custGeom>
            <a:avLst/>
            <a:gdLst/>
            <a:ahLst/>
            <a:cxnLst/>
            <a:rect l="l" t="t" r="r" b="b"/>
            <a:pathLst>
              <a:path w="2879090" h="3403600" extrusionOk="0">
                <a:moveTo>
                  <a:pt x="2878697" y="0"/>
                </a:moveTo>
                <a:lnTo>
                  <a:pt x="0" y="0"/>
                </a:lnTo>
                <a:lnTo>
                  <a:pt x="0" y="3403540"/>
                </a:lnTo>
                <a:lnTo>
                  <a:pt x="2878697" y="0"/>
                </a:lnTo>
                <a:close/>
              </a:path>
            </a:pathLst>
          </a:custGeom>
          <a:solidFill>
            <a:srgbClr val="F6921E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21"/>
          <p:cNvSpPr/>
          <p:nvPr/>
        </p:nvSpPr>
        <p:spPr>
          <a:xfrm>
            <a:off x="3651753" y="6561600"/>
            <a:ext cx="7481945" cy="0"/>
          </a:xfrm>
          <a:custGeom>
            <a:avLst/>
            <a:gdLst/>
            <a:ahLst/>
            <a:cxnLst/>
            <a:rect l="l" t="t" r="r" b="b"/>
            <a:pathLst>
              <a:path w="12337415" h="120000" extrusionOk="0">
                <a:moveTo>
                  <a:pt x="0" y="0"/>
                </a:moveTo>
                <a:lnTo>
                  <a:pt x="12337153" y="0"/>
                </a:lnTo>
              </a:path>
            </a:pathLst>
          </a:custGeom>
          <a:noFill/>
          <a:ln w="10450" cap="flat" cmpd="sng">
            <a:solidFill>
              <a:srgbClr val="B3C6D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21"/>
          <p:cNvSpPr txBox="1">
            <a:spLocks noGrp="1"/>
          </p:cNvSpPr>
          <p:nvPr>
            <p:ph type="sldNum" idx="12"/>
          </p:nvPr>
        </p:nvSpPr>
        <p:spPr>
          <a:xfrm>
            <a:off x="11133653" y="6311864"/>
            <a:ext cx="731520" cy="3489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7701" marR="0" lvl="0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701" marR="0" lvl="1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7701" marR="0" lvl="2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701" marR="0" lvl="3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7701" marR="0" lvl="4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7701" marR="0" lvl="5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7701" marR="0" lvl="6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7701" marR="0" lvl="7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701" marR="0" lvl="8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7701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888888"/>
              </a:solidFill>
            </a:endParaRPr>
          </a:p>
        </p:txBody>
      </p:sp>
      <p:pic>
        <p:nvPicPr>
          <p:cNvPr id="47" name="Google Shape;47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032611" y="6247672"/>
            <a:ext cx="1428638" cy="3262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>
  <p:cSld name="Заголовок раздела">
    <p:bg>
      <p:bgPr>
        <a:solidFill>
          <a:schemeClr val="lt1"/>
        </a:solidFill>
        <a:effectLst/>
      </p:bgPr>
    </p:bg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7"/>
          <p:cNvSpPr/>
          <p:nvPr/>
        </p:nvSpPr>
        <p:spPr>
          <a:xfrm flipH="1">
            <a:off x="0" y="0"/>
            <a:ext cx="11401168" cy="6858000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0" name="Google Shape;50;p17"/>
          <p:cNvSpPr txBox="1">
            <a:spLocks noGrp="1"/>
          </p:cNvSpPr>
          <p:nvPr>
            <p:ph type="sldNum" idx="12"/>
          </p:nvPr>
        </p:nvSpPr>
        <p:spPr>
          <a:xfrm>
            <a:off x="11278503" y="6090572"/>
            <a:ext cx="828962" cy="6738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3600" b="1" i="0" u="none" strike="noStrike" cap="non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3600" b="1" i="0" u="none" strike="noStrike" cap="non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3600" b="1" i="0" u="none" strike="noStrike" cap="non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3600" b="1" i="0" u="none" strike="noStrike" cap="non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3600" b="1" i="0" u="none" strike="noStrike" cap="non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3600" b="1" i="0" u="none" strike="noStrike" cap="non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3600" b="1" i="0" u="none" strike="noStrike" cap="non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3600" b="1" i="0" u="none" strike="noStrike" cap="non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3600" b="1" i="0" u="none" strike="noStrike" cap="non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51" name="Google Shape;51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230584" y="552190"/>
            <a:ext cx="2247826" cy="749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731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55" name="Google Shape;55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2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80" name="Google Shape;80;p2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82" name="Google Shape;82;p2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a4f0d2637a_0_314"/>
          <p:cNvSpPr txBox="1">
            <a:spLocks noGrp="1"/>
          </p:cNvSpPr>
          <p:nvPr>
            <p:ph type="title"/>
          </p:nvPr>
        </p:nvSpPr>
        <p:spPr>
          <a:xfrm>
            <a:off x="2157934" y="317355"/>
            <a:ext cx="8755500" cy="6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225" rIns="0" bIns="0" anchor="ctr" anchorCtr="0">
            <a:noAutofit/>
          </a:bodyPr>
          <a:lstStyle/>
          <a:p>
            <a:pPr marL="7701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27B"/>
              </a:buClr>
              <a:buSzPts val="4400"/>
              <a:buFont typeface="Calibri"/>
              <a:buNone/>
            </a:pPr>
            <a:r>
              <a:rPr lang="en-US" sz="4400" dirty="0" smtClean="0">
                <a:latin typeface="Calibri"/>
                <a:ea typeface="Calibri"/>
                <a:cs typeface="Calibri"/>
                <a:sym typeface="Calibri"/>
              </a:rPr>
              <a:t>Good Product Managers</a:t>
            </a:r>
            <a:r>
              <a:rPr lang="mr-IN" sz="4400" dirty="0" smtClean="0">
                <a:latin typeface="Calibri"/>
                <a:ea typeface="Calibri"/>
                <a:cs typeface="Calibri"/>
                <a:sym typeface="Calibri"/>
              </a:rPr>
              <a:t>…</a:t>
            </a:r>
            <a:endParaRPr sz="44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ga4f0d2637a_0_314"/>
          <p:cNvSpPr/>
          <p:nvPr/>
        </p:nvSpPr>
        <p:spPr>
          <a:xfrm>
            <a:off x="3651947" y="6561573"/>
            <a:ext cx="7494980" cy="0"/>
          </a:xfrm>
          <a:custGeom>
            <a:avLst/>
            <a:gdLst/>
            <a:ahLst/>
            <a:cxnLst/>
            <a:rect l="l" t="t" r="r" b="b"/>
            <a:pathLst>
              <a:path w="12337415" h="120000" extrusionOk="0">
                <a:moveTo>
                  <a:pt x="0" y="0"/>
                </a:moveTo>
                <a:lnTo>
                  <a:pt x="12337153" y="0"/>
                </a:lnTo>
              </a:path>
            </a:pathLst>
          </a:custGeom>
          <a:noFill/>
          <a:ln w="10450" cap="flat" cmpd="sng">
            <a:solidFill>
              <a:srgbClr val="B3C6D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2"/>
              <a:buFont typeface="Arial"/>
              <a:buNone/>
            </a:pPr>
            <a:endParaRPr sz="66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ga4f0d2637a_0_314"/>
          <p:cNvSpPr txBox="1">
            <a:spLocks noGrp="1"/>
          </p:cNvSpPr>
          <p:nvPr>
            <p:ph type="sldNum" idx="12"/>
          </p:nvPr>
        </p:nvSpPr>
        <p:spPr>
          <a:xfrm>
            <a:off x="11133653" y="6311864"/>
            <a:ext cx="731400" cy="34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7701" lvl="0" indent="0" algn="r" rtl="0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en-US">
                <a:solidFill>
                  <a:srgbClr val="F6921E"/>
                </a:solidFill>
              </a:rPr>
              <a:t>1</a:t>
            </a:fld>
            <a:endParaRPr/>
          </a:p>
        </p:txBody>
      </p:sp>
      <p:sp>
        <p:nvSpPr>
          <p:cNvPr id="128" name="Google Shape;128;ga4f0d2637a_0_314"/>
          <p:cNvSpPr txBox="1"/>
          <p:nvPr/>
        </p:nvSpPr>
        <p:spPr>
          <a:xfrm>
            <a:off x="7239001" y="6358944"/>
            <a:ext cx="3895200" cy="1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925" rIns="0" bIns="0" anchor="t" anchorCtr="0">
            <a:noAutofit/>
          </a:bodyPr>
          <a:lstStyle/>
          <a:p>
            <a:pPr marL="7701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0" i="0" u="none" strike="noStrike" cap="none" dirty="0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©202</a:t>
            </a:r>
            <a:r>
              <a:rPr lang="en-US" sz="900" dirty="0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900" b="0" i="0" u="none" strike="noStrike" cap="none" dirty="0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 Vecteris – FOR INTERNAL USE ONLY – DO NOT DISTRIBUTE</a:t>
            </a:r>
            <a:endParaRPr sz="9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57934" y="1155925"/>
            <a:ext cx="9288519" cy="5180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2575" indent="-282575" eaLnBrk="1" hangingPunct="1">
              <a:spcBef>
                <a:spcPct val="50000"/>
              </a:spcBef>
              <a:spcAft>
                <a:spcPts val="300"/>
              </a:spcAft>
              <a:buClrTx/>
              <a:buFont typeface="+mj-lt"/>
              <a:buAutoNum type="arabicPeriod"/>
            </a:pPr>
            <a:r>
              <a:rPr lang="en-US" altLang="en-US" sz="1200" dirty="0" smtClean="0">
                <a:ea typeface="ＭＳ Ｐゴシック" panose="020B0600070205080204" pitchFamily="34" charset="-128"/>
              </a:rPr>
              <a:t>Understand </a:t>
            </a:r>
            <a:r>
              <a:rPr lang="en-US" altLang="en-US" sz="1200" dirty="0">
                <a:ea typeface="ＭＳ Ｐゴシック" panose="020B0600070205080204" pitchFamily="34" charset="-128"/>
              </a:rPr>
              <a:t>the market/terrain for their product group through constant direct and indirect interaction with customers, prospects and key influencers (regulatory/government bodies, industry associations)</a:t>
            </a:r>
          </a:p>
          <a:p>
            <a:pPr marL="282575" indent="-282575" eaLnBrk="1" hangingPunct="1">
              <a:spcBef>
                <a:spcPct val="50000"/>
              </a:spcBef>
              <a:spcAft>
                <a:spcPts val="300"/>
              </a:spcAft>
              <a:buClrTx/>
              <a:buFont typeface="+mj-lt"/>
              <a:buAutoNum type="arabicPeriod"/>
            </a:pPr>
            <a:r>
              <a:rPr lang="en-US" altLang="en-US" sz="1200" dirty="0" smtClean="0">
                <a:ea typeface="ＭＳ Ｐゴシック" panose="020B0600070205080204" pitchFamily="34" charset="-128"/>
              </a:rPr>
              <a:t>Understand </a:t>
            </a:r>
            <a:r>
              <a:rPr lang="en-US" altLang="en-US" sz="1200" dirty="0">
                <a:ea typeface="ＭＳ Ｐゴシック" panose="020B0600070205080204" pitchFamily="34" charset="-128"/>
              </a:rPr>
              <a:t>the strategic landscape and competitive environment for their product(s) and adjust product strategy accordingly; collect direct and indirect feedback, including commissioning market research</a:t>
            </a:r>
          </a:p>
          <a:p>
            <a:pPr marL="282575" indent="-282575" eaLnBrk="1" hangingPunct="1">
              <a:spcBef>
                <a:spcPct val="50000"/>
              </a:spcBef>
              <a:spcAft>
                <a:spcPts val="300"/>
              </a:spcAft>
              <a:buClrTx/>
              <a:buFont typeface="+mj-lt"/>
              <a:buAutoNum type="arabicPeriod"/>
            </a:pPr>
            <a:r>
              <a:rPr lang="en-US" altLang="en-US" sz="1200" dirty="0" smtClean="0">
                <a:ea typeface="ＭＳ Ｐゴシック" panose="020B0600070205080204" pitchFamily="34" charset="-128"/>
              </a:rPr>
              <a:t>Bring </a:t>
            </a:r>
            <a:r>
              <a:rPr lang="en-US" altLang="en-US" sz="1200" dirty="0">
                <a:ea typeface="ＭＳ Ｐゴシック" panose="020B0600070205080204" pitchFamily="34" charset="-128"/>
              </a:rPr>
              <a:t>business cases, including detailed Market Requirement Specifications and Product Requirement Specifications to the Product Board</a:t>
            </a:r>
          </a:p>
          <a:p>
            <a:pPr marL="282575" indent="-282575" eaLnBrk="1" hangingPunct="1">
              <a:spcBef>
                <a:spcPct val="50000"/>
              </a:spcBef>
              <a:spcAft>
                <a:spcPts val="300"/>
              </a:spcAft>
              <a:buClrTx/>
              <a:buFont typeface="+mj-lt"/>
              <a:buAutoNum type="arabicPeriod"/>
            </a:pPr>
            <a:r>
              <a:rPr lang="en-US" altLang="en-US" sz="1200" dirty="0" smtClean="0">
                <a:ea typeface="ＭＳ Ｐゴシック" panose="020B0600070205080204" pitchFamily="34" charset="-128"/>
              </a:rPr>
              <a:t>Work </a:t>
            </a:r>
            <a:r>
              <a:rPr lang="en-US" altLang="en-US" sz="1200" dirty="0">
                <a:ea typeface="ＭＳ Ｐゴシック" panose="020B0600070205080204" pitchFamily="34" charset="-128"/>
              </a:rPr>
              <a:t>with the relevant departments such as Research or Technology to write Product Functional Specifications for delivery of new products and enhancements including, where necessary, project management of these</a:t>
            </a:r>
          </a:p>
          <a:p>
            <a:pPr marL="282575" indent="-282575" eaLnBrk="1" hangingPunct="1">
              <a:spcBef>
                <a:spcPct val="50000"/>
              </a:spcBef>
              <a:spcAft>
                <a:spcPts val="300"/>
              </a:spcAft>
              <a:buClrTx/>
              <a:buFont typeface="+mj-lt"/>
              <a:buAutoNum type="arabicPeriod"/>
            </a:pPr>
            <a:r>
              <a:rPr lang="en-US" altLang="en-US" sz="1200" dirty="0" smtClean="0">
                <a:ea typeface="ＭＳ Ｐゴシック" panose="020B0600070205080204" pitchFamily="34" charset="-128"/>
              </a:rPr>
              <a:t>Participate </a:t>
            </a:r>
            <a:r>
              <a:rPr lang="en-US" altLang="en-US" sz="1200" dirty="0">
                <a:ea typeface="ＭＳ Ｐゴシック" panose="020B0600070205080204" pitchFamily="34" charset="-128"/>
              </a:rPr>
              <a:t>actively with product building groups (Research, Data, Technology) throughout the development stages</a:t>
            </a:r>
          </a:p>
          <a:p>
            <a:pPr marL="282575" indent="-282575" eaLnBrk="1" hangingPunct="1">
              <a:spcBef>
                <a:spcPct val="50000"/>
              </a:spcBef>
              <a:spcAft>
                <a:spcPts val="300"/>
              </a:spcAft>
              <a:buClrTx/>
              <a:buFont typeface="+mj-lt"/>
              <a:buAutoNum type="arabicPeriod"/>
            </a:pPr>
            <a:r>
              <a:rPr lang="en-US" altLang="en-US" sz="1200" dirty="0" smtClean="0">
                <a:ea typeface="ＭＳ Ｐゴシック" panose="020B0600070205080204" pitchFamily="34" charset="-128"/>
              </a:rPr>
              <a:t>Adhere </a:t>
            </a:r>
            <a:r>
              <a:rPr lang="en-US" altLang="en-US" sz="1200" dirty="0">
                <a:ea typeface="ＭＳ Ｐゴシック" panose="020B0600070205080204" pitchFamily="34" charset="-128"/>
              </a:rPr>
              <a:t>to a product launch checklist to include vital items such as usability testing, beta testing, sales training, availability of collateral</a:t>
            </a:r>
          </a:p>
          <a:p>
            <a:pPr marL="282575" indent="-282575" eaLnBrk="1" hangingPunct="1">
              <a:spcBef>
                <a:spcPct val="50000"/>
              </a:spcBef>
              <a:spcAft>
                <a:spcPts val="300"/>
              </a:spcAft>
              <a:buClrTx/>
              <a:buFont typeface="+mj-lt"/>
              <a:buAutoNum type="arabicPeriod"/>
            </a:pPr>
            <a:r>
              <a:rPr lang="en-US" altLang="en-US" sz="1200" dirty="0" smtClean="0">
                <a:ea typeface="ＭＳ Ｐゴシック" panose="020B0600070205080204" pitchFamily="34" charset="-128"/>
              </a:rPr>
              <a:t>Are </a:t>
            </a:r>
            <a:r>
              <a:rPr lang="en-US" altLang="en-US" sz="1200" dirty="0">
                <a:ea typeface="ＭＳ Ｐゴシック" panose="020B0600070205080204" pitchFamily="34" charset="-128"/>
              </a:rPr>
              <a:t>responsible for all product packaging, pricing and migration paths (upsell) in their product group</a:t>
            </a:r>
          </a:p>
          <a:p>
            <a:pPr marL="282575" indent="-282575" eaLnBrk="1" hangingPunct="1">
              <a:spcBef>
                <a:spcPct val="50000"/>
              </a:spcBef>
              <a:spcAft>
                <a:spcPts val="300"/>
              </a:spcAft>
              <a:buClrTx/>
              <a:buFont typeface="+mj-lt"/>
              <a:buAutoNum type="arabicPeriod"/>
            </a:pPr>
            <a:r>
              <a:rPr lang="en-US" altLang="en-US" sz="1200" dirty="0" smtClean="0">
                <a:ea typeface="ＭＳ Ｐゴシック" panose="020B0600070205080204" pitchFamily="34" charset="-128"/>
              </a:rPr>
              <a:t>Understand </a:t>
            </a:r>
            <a:r>
              <a:rPr lang="en-US" altLang="en-US" sz="1200" dirty="0">
                <a:ea typeface="ＭＳ Ｐゴシック" panose="020B0600070205080204" pitchFamily="34" charset="-128"/>
              </a:rPr>
              <a:t>the power and value of the brand they represent and, with Marketing, develop it</a:t>
            </a:r>
          </a:p>
          <a:p>
            <a:pPr marL="282575" indent="-282575" eaLnBrk="1" hangingPunct="1">
              <a:spcBef>
                <a:spcPct val="50000"/>
              </a:spcBef>
              <a:spcAft>
                <a:spcPts val="300"/>
              </a:spcAft>
              <a:buClrTx/>
              <a:buFont typeface="+mj-lt"/>
              <a:buAutoNum type="arabicPeriod"/>
            </a:pPr>
            <a:r>
              <a:rPr lang="en-US" altLang="en-US" sz="1200" dirty="0" smtClean="0">
                <a:ea typeface="ＭＳ Ｐゴシック" panose="020B0600070205080204" pitchFamily="34" charset="-128"/>
              </a:rPr>
              <a:t>Work </a:t>
            </a:r>
            <a:r>
              <a:rPr lang="en-US" altLang="en-US" sz="1200" dirty="0">
                <a:ea typeface="ＭＳ Ｐゴシック" panose="020B0600070205080204" pitchFamily="34" charset="-128"/>
              </a:rPr>
              <a:t>with Marketing and Marketing Communications groups to formulate and execute on marketing communication strategies to support sales efforts in the appropriate customer segments and geographies (PR, advertising, conferences, collateral etc.) </a:t>
            </a:r>
          </a:p>
          <a:p>
            <a:pPr marL="282575" indent="-282575" eaLnBrk="1" hangingPunct="1">
              <a:spcBef>
                <a:spcPct val="50000"/>
              </a:spcBef>
              <a:spcAft>
                <a:spcPts val="300"/>
              </a:spcAft>
              <a:buClrTx/>
              <a:buFont typeface="+mj-lt"/>
              <a:buAutoNum type="arabicPeriod"/>
            </a:pPr>
            <a:r>
              <a:rPr lang="en-US" altLang="en-US" sz="1200" dirty="0" smtClean="0">
                <a:ea typeface="ＭＳ Ｐゴシック" panose="020B0600070205080204" pitchFamily="34" charset="-128"/>
              </a:rPr>
              <a:t>Manage </a:t>
            </a:r>
            <a:r>
              <a:rPr lang="en-US" altLang="en-US" sz="1200" dirty="0">
                <a:ea typeface="ＭＳ Ｐゴシック" panose="020B0600070205080204" pitchFamily="34" charset="-128"/>
              </a:rPr>
              <a:t>the entire product life-cycle from definition to sunset </a:t>
            </a:r>
          </a:p>
          <a:p>
            <a:pPr marL="282575" indent="-282575" eaLnBrk="1" hangingPunct="1">
              <a:spcBef>
                <a:spcPct val="50000"/>
              </a:spcBef>
              <a:spcAft>
                <a:spcPts val="300"/>
              </a:spcAft>
              <a:buClrTx/>
              <a:buFont typeface="+mj-lt"/>
              <a:buAutoNum type="arabicPeriod"/>
            </a:pPr>
            <a:r>
              <a:rPr lang="en-US" altLang="en-US" sz="1200" dirty="0" smtClean="0">
                <a:ea typeface="ＭＳ Ｐゴシック" panose="020B0600070205080204" pitchFamily="34" charset="-128"/>
              </a:rPr>
              <a:t>Monitor </a:t>
            </a:r>
            <a:r>
              <a:rPr lang="en-US" altLang="en-US" sz="1200" dirty="0">
                <a:ea typeface="ＭＳ Ｐゴシック" panose="020B0600070205080204" pitchFamily="34" charset="-128"/>
              </a:rPr>
              <a:t>and champion opportunities to enhance their product line through alliance and acquisition</a:t>
            </a:r>
          </a:p>
          <a:p>
            <a:pPr marL="282575" indent="-282575" eaLnBrk="1" hangingPunct="1">
              <a:spcBef>
                <a:spcPct val="50000"/>
              </a:spcBef>
              <a:spcAft>
                <a:spcPts val="300"/>
              </a:spcAft>
              <a:buClrTx/>
              <a:buFont typeface="+mj-lt"/>
              <a:buAutoNum type="arabicPeriod"/>
            </a:pPr>
            <a:r>
              <a:rPr lang="en-US" altLang="en-US" sz="1200" dirty="0" smtClean="0">
                <a:ea typeface="ＭＳ Ｐゴシック" panose="020B0600070205080204" pitchFamily="34" charset="-128"/>
              </a:rPr>
              <a:t>Co</a:t>
            </a:r>
            <a:r>
              <a:rPr lang="en-US" altLang="en-US" sz="1200" dirty="0">
                <a:ea typeface="ＭＳ Ｐゴシック" panose="020B0600070205080204" pitchFamily="34" charset="-128"/>
              </a:rPr>
              <a:t>-own revenue numbers for the product line with sales and support organizations and consistently support sales efforts through direct (customer calls/visits) and indirect means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292</Words>
  <Application>Microsoft Macintosh PowerPoint</Application>
  <PresentationFormat>Custom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Good Product Managers…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AMEND Value- Complexity Matrix PLOT Product Opportunities</dc:title>
  <dc:creator>Samuel Michel</dc:creator>
  <cp:lastModifiedBy>Josh Hershner</cp:lastModifiedBy>
  <cp:revision>4</cp:revision>
  <dcterms:created xsi:type="dcterms:W3CDTF">2020-10-22T15:15:22Z</dcterms:created>
  <dcterms:modified xsi:type="dcterms:W3CDTF">2021-04-14T12:47:32Z</dcterms:modified>
</cp:coreProperties>
</file>