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h+F52FvkufO0mNGYWcBg36GJCF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2" d="100"/>
          <a:sy n="112" d="100"/>
        </p:scale>
        <p:origin x="-1480" y="-8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customschemas.google.com/relationships/presentationmetadata" Target="metadata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65332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4f0d2637a_0_3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3" name="Google Shape;123;ga4f0d2637a_0_3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0"/>
          <p:cNvSpPr/>
          <p:nvPr/>
        </p:nvSpPr>
        <p:spPr>
          <a:xfrm>
            <a:off x="0" y="1"/>
            <a:ext cx="12192000" cy="6857615"/>
          </a:xfrm>
          <a:custGeom>
            <a:avLst/>
            <a:gdLst/>
            <a:ahLst/>
            <a:cxnLst/>
            <a:rect l="l" t="t" r="r" b="b"/>
            <a:pathLst>
              <a:path w="20104100" h="11308715" extrusionOk="0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0"/>
          <p:cNvSpPr/>
          <p:nvPr/>
        </p:nvSpPr>
        <p:spPr>
          <a:xfrm>
            <a:off x="7799683" y="3367089"/>
            <a:ext cx="3061478" cy="3061263"/>
          </a:xfrm>
          <a:custGeom>
            <a:avLst/>
            <a:gdLst/>
            <a:ahLst/>
            <a:cxnLst/>
            <a:rect l="l" t="t" r="r" b="b"/>
            <a:pathLst>
              <a:path w="5048250" h="5048250" extrusionOk="0">
                <a:moveTo>
                  <a:pt x="4058934" y="0"/>
                </a:moveTo>
                <a:lnTo>
                  <a:pt x="0" y="4058923"/>
                </a:lnTo>
                <a:lnTo>
                  <a:pt x="988734" y="5047657"/>
                </a:lnTo>
                <a:lnTo>
                  <a:pt x="5047668" y="988723"/>
                </a:lnTo>
                <a:lnTo>
                  <a:pt x="405893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0"/>
          <p:cNvSpPr/>
          <p:nvPr/>
        </p:nvSpPr>
        <p:spPr>
          <a:xfrm>
            <a:off x="0" y="1"/>
            <a:ext cx="12192000" cy="6735935"/>
          </a:xfrm>
          <a:custGeom>
            <a:avLst/>
            <a:gdLst/>
            <a:ahLst/>
            <a:cxnLst/>
            <a:rect l="l" t="t" r="r" b="b"/>
            <a:pathLst>
              <a:path w="20104100" h="11108055" extrusionOk="0">
                <a:moveTo>
                  <a:pt x="20104099" y="0"/>
                </a:moveTo>
                <a:lnTo>
                  <a:pt x="0" y="0"/>
                </a:lnTo>
                <a:lnTo>
                  <a:pt x="0" y="11107682"/>
                </a:lnTo>
                <a:lnTo>
                  <a:pt x="12991311" y="11107682"/>
                </a:lnTo>
                <a:lnTo>
                  <a:pt x="20104099" y="4004108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0"/>
          <p:cNvSpPr txBox="1">
            <a:spLocks noGrp="1"/>
          </p:cNvSpPr>
          <p:nvPr>
            <p:ph type="ftr" idx="11"/>
          </p:nvPr>
        </p:nvSpPr>
        <p:spPr>
          <a:xfrm>
            <a:off x="4145280" y="6377941"/>
            <a:ext cx="39014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0"/>
          <p:cNvSpPr txBox="1">
            <a:spLocks noGrp="1"/>
          </p:cNvSpPr>
          <p:nvPr>
            <p:ph type="dt" idx="10"/>
          </p:nvPr>
        </p:nvSpPr>
        <p:spPr>
          <a:xfrm>
            <a:off x="609600" y="6377941"/>
            <a:ext cx="280416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" name="Google Shape;22;p20"/>
          <p:cNvSpPr/>
          <p:nvPr/>
        </p:nvSpPr>
        <p:spPr>
          <a:xfrm>
            <a:off x="6875742" y="1"/>
            <a:ext cx="5316574" cy="3616141"/>
          </a:xfrm>
          <a:custGeom>
            <a:avLst/>
            <a:gdLst/>
            <a:ahLst/>
            <a:cxnLst/>
            <a:rect l="l" t="t" r="r" b="b"/>
            <a:pathLst>
              <a:path w="8766810" h="5963285" extrusionOk="0">
                <a:moveTo>
                  <a:pt x="8766288" y="0"/>
                </a:moveTo>
                <a:lnTo>
                  <a:pt x="0" y="0"/>
                </a:lnTo>
                <a:lnTo>
                  <a:pt x="5954331" y="5962855"/>
                </a:lnTo>
                <a:lnTo>
                  <a:pt x="8766288" y="3159380"/>
                </a:lnTo>
                <a:lnTo>
                  <a:pt x="8766288" y="0"/>
                </a:lnTo>
                <a:close/>
              </a:path>
            </a:pathLst>
          </a:custGeom>
          <a:solidFill>
            <a:srgbClr val="FFFFFF">
              <a:alpha val="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20"/>
          <p:cNvSpPr/>
          <p:nvPr/>
        </p:nvSpPr>
        <p:spPr>
          <a:xfrm>
            <a:off x="9471276" y="818615"/>
            <a:ext cx="676606" cy="881028"/>
          </a:xfrm>
          <a:custGeom>
            <a:avLst/>
            <a:gdLst/>
            <a:ahLst/>
            <a:cxnLst/>
            <a:rect l="l" t="t" r="r" b="b"/>
            <a:pathLst>
              <a:path w="1115694" h="1452880" extrusionOk="0">
                <a:moveTo>
                  <a:pt x="728658" y="0"/>
                </a:moveTo>
                <a:lnTo>
                  <a:pt x="0" y="726176"/>
                </a:lnTo>
                <a:lnTo>
                  <a:pt x="728658" y="1452311"/>
                </a:lnTo>
                <a:lnTo>
                  <a:pt x="1115421" y="1065506"/>
                </a:lnTo>
                <a:lnTo>
                  <a:pt x="774049" y="726176"/>
                </a:lnTo>
                <a:lnTo>
                  <a:pt x="1115421" y="386804"/>
                </a:lnTo>
                <a:lnTo>
                  <a:pt x="728658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0"/>
          <p:cNvSpPr/>
          <p:nvPr/>
        </p:nvSpPr>
        <p:spPr>
          <a:xfrm>
            <a:off x="10826977" y="818616"/>
            <a:ext cx="676606" cy="881028"/>
          </a:xfrm>
          <a:custGeom>
            <a:avLst/>
            <a:gdLst/>
            <a:ahLst/>
            <a:cxnLst/>
            <a:rect l="l" t="t" r="r" b="b"/>
            <a:pathLst>
              <a:path w="1115694" h="1452880" extrusionOk="0">
                <a:moveTo>
                  <a:pt x="386763" y="0"/>
                </a:moveTo>
                <a:lnTo>
                  <a:pt x="0" y="386804"/>
                </a:lnTo>
                <a:lnTo>
                  <a:pt x="341371" y="726176"/>
                </a:lnTo>
                <a:lnTo>
                  <a:pt x="0" y="1065506"/>
                </a:lnTo>
                <a:lnTo>
                  <a:pt x="386763" y="1452311"/>
                </a:lnTo>
                <a:lnTo>
                  <a:pt x="1115421" y="726176"/>
                </a:lnTo>
                <a:lnTo>
                  <a:pt x="386763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20"/>
          <p:cNvSpPr/>
          <p:nvPr/>
        </p:nvSpPr>
        <p:spPr>
          <a:xfrm>
            <a:off x="10046972" y="242989"/>
            <a:ext cx="881090" cy="676558"/>
          </a:xfrm>
          <a:custGeom>
            <a:avLst/>
            <a:gdLst/>
            <a:ahLst/>
            <a:cxnLst/>
            <a:rect l="l" t="t" r="r" b="b"/>
            <a:pathLst>
              <a:path w="1452880" h="1115695" extrusionOk="0">
                <a:moveTo>
                  <a:pt x="726155" y="0"/>
                </a:moveTo>
                <a:lnTo>
                  <a:pt x="0" y="728574"/>
                </a:lnTo>
                <a:lnTo>
                  <a:pt x="386825" y="1115411"/>
                </a:lnTo>
                <a:lnTo>
                  <a:pt x="726155" y="774007"/>
                </a:lnTo>
                <a:lnTo>
                  <a:pt x="1406879" y="774007"/>
                </a:lnTo>
                <a:lnTo>
                  <a:pt x="1452311" y="728574"/>
                </a:lnTo>
                <a:lnTo>
                  <a:pt x="726155" y="0"/>
                </a:lnTo>
                <a:close/>
              </a:path>
              <a:path w="1452880" h="1115695" extrusionOk="0">
                <a:moveTo>
                  <a:pt x="1406879" y="774007"/>
                </a:moveTo>
                <a:lnTo>
                  <a:pt x="726155" y="774007"/>
                </a:lnTo>
                <a:lnTo>
                  <a:pt x="1065485" y="1115411"/>
                </a:lnTo>
                <a:lnTo>
                  <a:pt x="1406879" y="774007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20"/>
          <p:cNvSpPr/>
          <p:nvPr/>
        </p:nvSpPr>
        <p:spPr>
          <a:xfrm>
            <a:off x="10046973" y="1598592"/>
            <a:ext cx="881090" cy="676558"/>
          </a:xfrm>
          <a:custGeom>
            <a:avLst/>
            <a:gdLst/>
            <a:ahLst/>
            <a:cxnLst/>
            <a:rect l="l" t="t" r="r" b="b"/>
            <a:pathLst>
              <a:path w="1452880" h="1115695" extrusionOk="0">
                <a:moveTo>
                  <a:pt x="386815" y="0"/>
                </a:moveTo>
                <a:lnTo>
                  <a:pt x="0" y="386721"/>
                </a:lnTo>
                <a:lnTo>
                  <a:pt x="726155" y="1115379"/>
                </a:lnTo>
                <a:lnTo>
                  <a:pt x="1452311" y="386721"/>
                </a:lnTo>
                <a:lnTo>
                  <a:pt x="1406908" y="341329"/>
                </a:lnTo>
                <a:lnTo>
                  <a:pt x="726155" y="341329"/>
                </a:lnTo>
                <a:lnTo>
                  <a:pt x="386815" y="0"/>
                </a:lnTo>
                <a:close/>
              </a:path>
              <a:path w="1452880" h="1115695" extrusionOk="0">
                <a:moveTo>
                  <a:pt x="1065485" y="0"/>
                </a:moveTo>
                <a:lnTo>
                  <a:pt x="726155" y="341329"/>
                </a:lnTo>
                <a:lnTo>
                  <a:pt x="1406908" y="341329"/>
                </a:lnTo>
                <a:lnTo>
                  <a:pt x="1065485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20"/>
          <p:cNvSpPr/>
          <p:nvPr/>
        </p:nvSpPr>
        <p:spPr>
          <a:xfrm>
            <a:off x="8795164" y="1437888"/>
            <a:ext cx="3384570" cy="2181776"/>
          </a:xfrm>
          <a:custGeom>
            <a:avLst/>
            <a:gdLst/>
            <a:ahLst/>
            <a:cxnLst/>
            <a:rect l="l" t="t" r="r" b="b"/>
            <a:pathLst>
              <a:path w="5581015" h="3597910" extrusionOk="0">
                <a:moveTo>
                  <a:pt x="807546" y="0"/>
                </a:moveTo>
                <a:lnTo>
                  <a:pt x="0" y="807514"/>
                </a:lnTo>
                <a:lnTo>
                  <a:pt x="2790333" y="3597859"/>
                </a:lnTo>
                <a:lnTo>
                  <a:pt x="3764174" y="2624014"/>
                </a:lnTo>
                <a:lnTo>
                  <a:pt x="2790333" y="2624014"/>
                </a:lnTo>
                <a:lnTo>
                  <a:pt x="973886" y="807514"/>
                </a:lnTo>
                <a:lnTo>
                  <a:pt x="1294494" y="486938"/>
                </a:lnTo>
                <a:lnTo>
                  <a:pt x="807546" y="0"/>
                </a:lnTo>
                <a:close/>
              </a:path>
              <a:path w="5581015" h="3597910" extrusionOk="0">
                <a:moveTo>
                  <a:pt x="4773121" y="0"/>
                </a:moveTo>
                <a:lnTo>
                  <a:pt x="4286204" y="486938"/>
                </a:lnTo>
                <a:lnTo>
                  <a:pt x="4606791" y="807514"/>
                </a:lnTo>
                <a:lnTo>
                  <a:pt x="2790333" y="2624014"/>
                </a:lnTo>
                <a:lnTo>
                  <a:pt x="3764174" y="2624014"/>
                </a:lnTo>
                <a:lnTo>
                  <a:pt x="5580667" y="807514"/>
                </a:lnTo>
                <a:lnTo>
                  <a:pt x="4773121" y="0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" name="Google Shape;28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71871" y="1261919"/>
            <a:ext cx="3331937" cy="761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98" name="Google Shape;98;p2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9" name="Google Shape;99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3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Google Shape;105;p3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6" name="Google Shape;106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3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3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Two Content">
  <p:cSld name="1_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/>
          <p:nvPr/>
        </p:nvSpPr>
        <p:spPr>
          <a:xfrm>
            <a:off x="10388818" y="1095531"/>
            <a:ext cx="1200715" cy="1562977"/>
          </a:xfrm>
          <a:custGeom>
            <a:avLst/>
            <a:gdLst/>
            <a:ahLst/>
            <a:cxnLst/>
            <a:rect l="l" t="t" r="r" b="b"/>
            <a:pathLst>
              <a:path w="1979930" h="2577465" extrusionOk="0">
                <a:moveTo>
                  <a:pt x="1293122" y="0"/>
                </a:moveTo>
                <a:lnTo>
                  <a:pt x="0" y="1288714"/>
                </a:lnTo>
                <a:lnTo>
                  <a:pt x="1293122" y="2577356"/>
                </a:lnTo>
                <a:lnTo>
                  <a:pt x="1979499" y="1890916"/>
                </a:lnTo>
                <a:lnTo>
                  <a:pt x="1373685" y="1288714"/>
                </a:lnTo>
                <a:lnTo>
                  <a:pt x="1979499" y="686439"/>
                </a:lnTo>
                <a:lnTo>
                  <a:pt x="1293122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21"/>
          <p:cNvSpPr/>
          <p:nvPr/>
        </p:nvSpPr>
        <p:spPr>
          <a:xfrm>
            <a:off x="9188953" y="2194530"/>
            <a:ext cx="3003329" cy="3872209"/>
          </a:xfrm>
          <a:custGeom>
            <a:avLst/>
            <a:gdLst/>
            <a:ahLst/>
            <a:cxnLst/>
            <a:rect l="l" t="t" r="r" b="b"/>
            <a:pathLst>
              <a:path w="4952365" h="6385559" extrusionOk="0">
                <a:moveTo>
                  <a:pt x="1433118" y="0"/>
                </a:moveTo>
                <a:lnTo>
                  <a:pt x="0" y="1433066"/>
                </a:lnTo>
                <a:lnTo>
                  <a:pt x="4951901" y="6384978"/>
                </a:lnTo>
                <a:lnTo>
                  <a:pt x="4951901" y="4656727"/>
                </a:lnTo>
                <a:lnTo>
                  <a:pt x="1728313" y="1433066"/>
                </a:lnTo>
                <a:lnTo>
                  <a:pt x="2297280" y="864141"/>
                </a:lnTo>
                <a:lnTo>
                  <a:pt x="1433118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21"/>
          <p:cNvSpPr/>
          <p:nvPr/>
        </p:nvSpPr>
        <p:spPr>
          <a:xfrm>
            <a:off x="11410494" y="2479718"/>
            <a:ext cx="781736" cy="1200631"/>
          </a:xfrm>
          <a:custGeom>
            <a:avLst/>
            <a:gdLst/>
            <a:ahLst/>
            <a:cxnLst/>
            <a:rect l="l" t="t" r="r" b="b"/>
            <a:pathLst>
              <a:path w="1289050" h="1979929" extrusionOk="0">
                <a:moveTo>
                  <a:pt x="686471" y="0"/>
                </a:moveTo>
                <a:lnTo>
                  <a:pt x="0" y="686303"/>
                </a:lnTo>
                <a:lnTo>
                  <a:pt x="1288672" y="1979416"/>
                </a:lnTo>
                <a:lnTo>
                  <a:pt x="1288672" y="605740"/>
                </a:lnTo>
                <a:lnTo>
                  <a:pt x="686471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1"/>
          <p:cNvSpPr/>
          <p:nvPr/>
        </p:nvSpPr>
        <p:spPr>
          <a:xfrm>
            <a:off x="11410494" y="73978"/>
            <a:ext cx="781736" cy="1200631"/>
          </a:xfrm>
          <a:custGeom>
            <a:avLst/>
            <a:gdLst/>
            <a:ahLst/>
            <a:cxnLst/>
            <a:rect l="l" t="t" r="r" b="b"/>
            <a:pathLst>
              <a:path w="1289050" h="1979930" extrusionOk="0">
                <a:moveTo>
                  <a:pt x="1288672" y="0"/>
                </a:moveTo>
                <a:lnTo>
                  <a:pt x="0" y="1292976"/>
                </a:lnTo>
                <a:lnTo>
                  <a:pt x="686471" y="1979489"/>
                </a:lnTo>
                <a:lnTo>
                  <a:pt x="1288672" y="1373612"/>
                </a:lnTo>
                <a:lnTo>
                  <a:pt x="1288672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21"/>
          <p:cNvSpPr/>
          <p:nvPr/>
        </p:nvSpPr>
        <p:spPr>
          <a:xfrm>
            <a:off x="10180929" y="355020"/>
            <a:ext cx="330409" cy="430117"/>
          </a:xfrm>
          <a:custGeom>
            <a:avLst/>
            <a:gdLst/>
            <a:ahLst/>
            <a:cxnLst/>
            <a:rect l="l" t="t" r="r" b="b"/>
            <a:pathLst>
              <a:path w="544830" h="709294" extrusionOk="0">
                <a:moveTo>
                  <a:pt x="188831" y="0"/>
                </a:moveTo>
                <a:lnTo>
                  <a:pt x="0" y="188842"/>
                </a:lnTo>
                <a:lnTo>
                  <a:pt x="166665" y="354533"/>
                </a:lnTo>
                <a:lnTo>
                  <a:pt x="0" y="520204"/>
                </a:lnTo>
                <a:lnTo>
                  <a:pt x="188831" y="709046"/>
                </a:lnTo>
                <a:lnTo>
                  <a:pt x="544580" y="354533"/>
                </a:lnTo>
                <a:lnTo>
                  <a:pt x="188831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21"/>
          <p:cNvSpPr/>
          <p:nvPr/>
        </p:nvSpPr>
        <p:spPr>
          <a:xfrm>
            <a:off x="9519048" y="355019"/>
            <a:ext cx="330409" cy="430117"/>
          </a:xfrm>
          <a:custGeom>
            <a:avLst/>
            <a:gdLst/>
            <a:ahLst/>
            <a:cxnLst/>
            <a:rect l="l" t="t" r="r" b="b"/>
            <a:pathLst>
              <a:path w="544830" h="709294" extrusionOk="0">
                <a:moveTo>
                  <a:pt x="355748" y="0"/>
                </a:moveTo>
                <a:lnTo>
                  <a:pt x="0" y="354533"/>
                </a:lnTo>
                <a:lnTo>
                  <a:pt x="355748" y="709046"/>
                </a:lnTo>
                <a:lnTo>
                  <a:pt x="544569" y="520204"/>
                </a:lnTo>
                <a:lnTo>
                  <a:pt x="377915" y="354533"/>
                </a:lnTo>
                <a:lnTo>
                  <a:pt x="544569" y="188842"/>
                </a:lnTo>
                <a:lnTo>
                  <a:pt x="355748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21"/>
          <p:cNvSpPr/>
          <p:nvPr/>
        </p:nvSpPr>
        <p:spPr>
          <a:xfrm>
            <a:off x="9800119" y="73977"/>
            <a:ext cx="430147" cy="330385"/>
          </a:xfrm>
          <a:custGeom>
            <a:avLst/>
            <a:gdLst/>
            <a:ahLst/>
            <a:cxnLst/>
            <a:rect l="l" t="t" r="r" b="b"/>
            <a:pathLst>
              <a:path w="709294" h="544830" extrusionOk="0">
                <a:moveTo>
                  <a:pt x="354523" y="0"/>
                </a:moveTo>
                <a:lnTo>
                  <a:pt x="0" y="355706"/>
                </a:lnTo>
                <a:lnTo>
                  <a:pt x="188852" y="544580"/>
                </a:lnTo>
                <a:lnTo>
                  <a:pt x="354523" y="377894"/>
                </a:lnTo>
                <a:lnTo>
                  <a:pt x="686861" y="377894"/>
                </a:lnTo>
                <a:lnTo>
                  <a:pt x="709046" y="355706"/>
                </a:lnTo>
                <a:lnTo>
                  <a:pt x="354523" y="0"/>
                </a:lnTo>
                <a:close/>
              </a:path>
              <a:path w="709294" h="544830" extrusionOk="0">
                <a:moveTo>
                  <a:pt x="686861" y="377894"/>
                </a:moveTo>
                <a:lnTo>
                  <a:pt x="354523" y="377894"/>
                </a:lnTo>
                <a:lnTo>
                  <a:pt x="520193" y="544580"/>
                </a:lnTo>
                <a:lnTo>
                  <a:pt x="686861" y="377894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21"/>
          <p:cNvSpPr/>
          <p:nvPr/>
        </p:nvSpPr>
        <p:spPr>
          <a:xfrm>
            <a:off x="9800116" y="735815"/>
            <a:ext cx="430147" cy="330385"/>
          </a:xfrm>
          <a:custGeom>
            <a:avLst/>
            <a:gdLst/>
            <a:ahLst/>
            <a:cxnLst/>
            <a:rect l="l" t="t" r="r" b="b"/>
            <a:pathLst>
              <a:path w="709294" h="544830" extrusionOk="0">
                <a:moveTo>
                  <a:pt x="188852" y="0"/>
                </a:moveTo>
                <a:lnTo>
                  <a:pt x="0" y="188811"/>
                </a:lnTo>
                <a:lnTo>
                  <a:pt x="354533" y="544559"/>
                </a:lnTo>
                <a:lnTo>
                  <a:pt x="709056" y="188811"/>
                </a:lnTo>
                <a:lnTo>
                  <a:pt x="686885" y="166644"/>
                </a:lnTo>
                <a:lnTo>
                  <a:pt x="354533" y="166644"/>
                </a:lnTo>
                <a:lnTo>
                  <a:pt x="188852" y="0"/>
                </a:lnTo>
                <a:close/>
              </a:path>
              <a:path w="709294" h="544830" extrusionOk="0">
                <a:moveTo>
                  <a:pt x="520204" y="0"/>
                </a:moveTo>
                <a:lnTo>
                  <a:pt x="354533" y="166644"/>
                </a:lnTo>
                <a:lnTo>
                  <a:pt x="686885" y="166644"/>
                </a:lnTo>
                <a:lnTo>
                  <a:pt x="520204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21"/>
          <p:cNvSpPr/>
          <p:nvPr/>
        </p:nvSpPr>
        <p:spPr>
          <a:xfrm>
            <a:off x="9188956" y="657356"/>
            <a:ext cx="1652428" cy="1065474"/>
          </a:xfrm>
          <a:custGeom>
            <a:avLst/>
            <a:gdLst/>
            <a:ahLst/>
            <a:cxnLst/>
            <a:rect l="l" t="t" r="r" b="b"/>
            <a:pathLst>
              <a:path w="2724784" h="1757045" extrusionOk="0">
                <a:moveTo>
                  <a:pt x="394260" y="0"/>
                </a:moveTo>
                <a:lnTo>
                  <a:pt x="0" y="394249"/>
                </a:lnTo>
                <a:lnTo>
                  <a:pt x="1362304" y="1756564"/>
                </a:lnTo>
                <a:lnTo>
                  <a:pt x="1837755" y="1281112"/>
                </a:lnTo>
                <a:lnTo>
                  <a:pt x="1362304" y="1281112"/>
                </a:lnTo>
                <a:lnTo>
                  <a:pt x="475472" y="394249"/>
                </a:lnTo>
                <a:lnTo>
                  <a:pt x="631980" y="237741"/>
                </a:lnTo>
                <a:lnTo>
                  <a:pt x="394260" y="0"/>
                </a:lnTo>
                <a:close/>
              </a:path>
              <a:path w="2724784" h="1757045" extrusionOk="0">
                <a:moveTo>
                  <a:pt x="2330347" y="0"/>
                </a:moveTo>
                <a:lnTo>
                  <a:pt x="2092606" y="237741"/>
                </a:lnTo>
                <a:lnTo>
                  <a:pt x="2249135" y="394249"/>
                </a:lnTo>
                <a:lnTo>
                  <a:pt x="1362304" y="1281112"/>
                </a:lnTo>
                <a:lnTo>
                  <a:pt x="1837755" y="1281112"/>
                </a:lnTo>
                <a:lnTo>
                  <a:pt x="2724618" y="394249"/>
                </a:lnTo>
                <a:lnTo>
                  <a:pt x="2330347" y="0"/>
                </a:lnTo>
                <a:close/>
              </a:path>
            </a:pathLst>
          </a:custGeom>
          <a:solidFill>
            <a:srgbClr val="E9EEF4">
              <a:alpha val="4745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21"/>
          <p:cNvSpPr/>
          <p:nvPr/>
        </p:nvSpPr>
        <p:spPr>
          <a:xfrm>
            <a:off x="0" y="1"/>
            <a:ext cx="1289287" cy="6857615"/>
          </a:xfrm>
          <a:custGeom>
            <a:avLst/>
            <a:gdLst/>
            <a:ahLst/>
            <a:cxnLst/>
            <a:rect l="l" t="t" r="r" b="b"/>
            <a:pathLst>
              <a:path w="2125980" h="11308715" extrusionOk="0">
                <a:moveTo>
                  <a:pt x="0" y="11308556"/>
                </a:moveTo>
                <a:lnTo>
                  <a:pt x="2125589" y="11308556"/>
                </a:lnTo>
                <a:lnTo>
                  <a:pt x="212558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0052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21"/>
          <p:cNvSpPr txBox="1">
            <a:spLocks noGrp="1"/>
          </p:cNvSpPr>
          <p:nvPr>
            <p:ph type="title"/>
          </p:nvPr>
        </p:nvSpPr>
        <p:spPr>
          <a:xfrm>
            <a:off x="4166472" y="1506739"/>
            <a:ext cx="3859055" cy="690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87"/>
              <a:buFont typeface="Montserrat"/>
              <a:buNone/>
              <a:defRPr sz="4487" b="1" i="0">
                <a:solidFill>
                  <a:srgbClr val="00527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1"/>
          <p:cNvSpPr txBox="1">
            <a:spLocks noGrp="1"/>
          </p:cNvSpPr>
          <p:nvPr>
            <p:ph type="body" idx="1"/>
          </p:nvPr>
        </p:nvSpPr>
        <p:spPr>
          <a:xfrm>
            <a:off x="609600" y="1577341"/>
            <a:ext cx="5303520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body" idx="2"/>
          </p:nvPr>
        </p:nvSpPr>
        <p:spPr>
          <a:xfrm>
            <a:off x="6278880" y="1577341"/>
            <a:ext cx="5303520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21"/>
          <p:cNvSpPr/>
          <p:nvPr/>
        </p:nvSpPr>
        <p:spPr>
          <a:xfrm>
            <a:off x="2" y="2"/>
            <a:ext cx="1746005" cy="2063946"/>
          </a:xfrm>
          <a:custGeom>
            <a:avLst/>
            <a:gdLst/>
            <a:ahLst/>
            <a:cxnLst/>
            <a:rect l="l" t="t" r="r" b="b"/>
            <a:pathLst>
              <a:path w="2879090" h="3403600" extrusionOk="0">
                <a:moveTo>
                  <a:pt x="2878697" y="0"/>
                </a:moveTo>
                <a:lnTo>
                  <a:pt x="0" y="0"/>
                </a:lnTo>
                <a:lnTo>
                  <a:pt x="0" y="3403540"/>
                </a:lnTo>
                <a:lnTo>
                  <a:pt x="2878697" y="686973"/>
                </a:lnTo>
                <a:lnTo>
                  <a:pt x="2878697" y="0"/>
                </a:lnTo>
                <a:close/>
              </a:path>
            </a:pathLst>
          </a:custGeom>
          <a:solidFill>
            <a:srgbClr val="668EB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21"/>
          <p:cNvSpPr/>
          <p:nvPr/>
        </p:nvSpPr>
        <p:spPr>
          <a:xfrm>
            <a:off x="2" y="0"/>
            <a:ext cx="1746005" cy="2063946"/>
          </a:xfrm>
          <a:custGeom>
            <a:avLst/>
            <a:gdLst/>
            <a:ahLst/>
            <a:cxnLst/>
            <a:rect l="l" t="t" r="r" b="b"/>
            <a:pathLst>
              <a:path w="2879090" h="3403600" extrusionOk="0">
                <a:moveTo>
                  <a:pt x="2878697" y="0"/>
                </a:moveTo>
                <a:lnTo>
                  <a:pt x="0" y="0"/>
                </a:lnTo>
                <a:lnTo>
                  <a:pt x="0" y="3403540"/>
                </a:lnTo>
                <a:lnTo>
                  <a:pt x="2878697" y="0"/>
                </a:lnTo>
                <a:close/>
              </a:path>
            </a:pathLst>
          </a:custGeom>
          <a:solidFill>
            <a:srgbClr val="F6921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21"/>
          <p:cNvSpPr/>
          <p:nvPr/>
        </p:nvSpPr>
        <p:spPr>
          <a:xfrm>
            <a:off x="3651753" y="6561600"/>
            <a:ext cx="7481945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2"/>
              <a:buFont typeface="Arial"/>
              <a:buNone/>
            </a:pPr>
            <a:endParaRPr sz="109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21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520" cy="348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7701" marR="0" lvl="0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701" marR="0" lvl="1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7701" marR="0" lvl="2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701" marR="0" lvl="3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7701" marR="0" lvl="4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7701" marR="0" lvl="5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7701" marR="0" lvl="6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7701" marR="0" lvl="7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7701" marR="0" lvl="8" indent="0" algn="r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6921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7701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888888"/>
              </a:solidFill>
            </a:endParaRPr>
          </a:p>
        </p:txBody>
      </p:sp>
      <p:pic>
        <p:nvPicPr>
          <p:cNvPr id="47" name="Google Shape;47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032611" y="6247672"/>
            <a:ext cx="1428638" cy="326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>
  <p:cSld name="Заголовок раздела">
    <p:bg>
      <p:bgPr>
        <a:solidFill>
          <a:schemeClr val="lt1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/>
          <p:nvPr/>
        </p:nvSpPr>
        <p:spPr>
          <a:xfrm flipH="1">
            <a:off x="0" y="0"/>
            <a:ext cx="11401168" cy="68580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0" name="Google Shape;50;p17"/>
          <p:cNvSpPr txBox="1">
            <a:spLocks noGrp="1"/>
          </p:cNvSpPr>
          <p:nvPr>
            <p:ph type="sldNum" idx="12"/>
          </p:nvPr>
        </p:nvSpPr>
        <p:spPr>
          <a:xfrm>
            <a:off x="11278503" y="6090572"/>
            <a:ext cx="828962" cy="673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3600" b="1" i="0" u="none" strike="noStrike" cap="none">
                <a:solidFill>
                  <a:srgbClr val="B3C7DC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1" name="Google Shape;51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30584" y="552190"/>
            <a:ext cx="2247826" cy="74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731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5" name="Google Shape;5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82" name="Google Shape;82;p2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5_Whys" TargetMode="External"/><Relationship Id="rId4" Type="http://schemas.openxmlformats.org/officeDocument/2006/relationships/hyperlink" Target="http://www.amazon.com/Lean-Customer-Development-Building-Customers/dp/1449356354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amazon.com/Lean-Customer-Development-Building-Customers/dp/144935635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amazon.com/The-Mom-Test-customers-business/dp/149218074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>
            <a:spLocks noGrp="1"/>
          </p:cNvSpPr>
          <p:nvPr>
            <p:ph type="title"/>
          </p:nvPr>
        </p:nvSpPr>
        <p:spPr>
          <a:xfrm>
            <a:off x="2157933" y="317355"/>
            <a:ext cx="10034067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25" rIns="0" bIns="0" anchor="ctr" anchorCtr="0">
            <a:noAutofit/>
          </a:bodyPr>
          <a:lstStyle/>
          <a:p>
            <a:pPr marL="7701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4000" dirty="0" smtClean="0">
                <a:latin typeface="Calibri"/>
                <a:ea typeface="Calibri"/>
                <a:cs typeface="Calibri"/>
                <a:sym typeface="Calibri"/>
              </a:rPr>
              <a:t>Guidelines for Conducting Customer Interviews</a:t>
            </a:r>
            <a:endParaRPr sz="4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1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7934" y="1013183"/>
            <a:ext cx="9288519" cy="5313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80000"/>
              </a:lnSpc>
              <a:buSzPct val="100000"/>
              <a:buFont typeface="+mj-lt"/>
              <a:buAutoNum type="arabicPeriod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Set 2-3 explicit research objectives; develop discussion </a:t>
            </a:r>
            <a:r>
              <a:rPr lang="en-US" dirty="0" smtClean="0">
                <a:latin typeface="Calibri"/>
                <a:ea typeface="Calibri"/>
                <a:cs typeface="Calibri"/>
                <a:sym typeface="Calibri"/>
              </a:rPr>
              <a:t>guide</a:t>
            </a:r>
          </a:p>
          <a:p>
            <a:pPr lvl="0">
              <a:lnSpc>
                <a:spcPct val="80000"/>
              </a:lnSpc>
              <a:buSzPct val="100000"/>
            </a:pPr>
            <a:endParaRPr lang="en-US" sz="800"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lnSpc>
                <a:spcPct val="80000"/>
              </a:lnSpc>
              <a:spcBef>
                <a:spcPts val="304"/>
              </a:spcBef>
              <a:buSzPct val="100000"/>
              <a:buFont typeface="+mj-lt"/>
              <a:buAutoNum type="arabicPeriod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Select </a:t>
            </a:r>
            <a:r>
              <a:rPr lang="en-US" dirty="0" smtClean="0">
                <a:latin typeface="Calibri"/>
                <a:ea typeface="Calibri"/>
                <a:cs typeface="Calibri"/>
                <a:sym typeface="Calibri"/>
              </a:rPr>
              <a:t>sample</a:t>
            </a:r>
          </a:p>
          <a:p>
            <a:pPr lvl="0">
              <a:lnSpc>
                <a:spcPct val="80000"/>
              </a:lnSpc>
              <a:spcBef>
                <a:spcPts val="304"/>
              </a:spcBef>
              <a:buSzPct val="100000"/>
            </a:pPr>
            <a:endParaRPr lang="en-US" sz="800"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lnSpc>
                <a:spcPct val="80000"/>
              </a:lnSpc>
              <a:spcBef>
                <a:spcPts val="304"/>
              </a:spcBef>
              <a:buSzPct val="100000"/>
              <a:buFont typeface="+mj-lt"/>
              <a:buAutoNum type="arabicPeriod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Decide who/how many colleagues will join you. </a:t>
            </a:r>
          </a:p>
          <a:p>
            <a:pPr marL="742950" lvl="1" indent="-285750">
              <a:lnSpc>
                <a:spcPct val="80000"/>
              </a:lnSpc>
              <a:spcBef>
                <a:spcPts val="266"/>
              </a:spcBef>
              <a:buSzPts val="1330"/>
              <a:buFont typeface="Arial"/>
              <a:buChar char="–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Who needs input: </a:t>
            </a:r>
            <a:r>
              <a:rPr lang="en-US" dirty="0" smtClean="0">
                <a:latin typeface="Calibri"/>
                <a:ea typeface="Calibri"/>
                <a:cs typeface="Calibri"/>
                <a:sym typeface="Calibri"/>
              </a:rPr>
              <a:t>engineering, sales, product team, marketing? </a:t>
            </a:r>
            <a:endParaRPr lang="en-US" dirty="0"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266"/>
              </a:spcBef>
              <a:buSzPts val="1330"/>
              <a:buFont typeface="Arial"/>
              <a:buChar char="–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2 or more interviewers is typically better:</a:t>
            </a:r>
          </a:p>
          <a:p>
            <a:pPr marL="1143000" lvl="2" indent="-342900">
              <a:lnSpc>
                <a:spcPct val="80000"/>
              </a:lnSpc>
              <a:spcBef>
                <a:spcPts val="228"/>
              </a:spcBef>
              <a:buSzPts val="1140"/>
              <a:buFont typeface="Arial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2+ allows for moderator and note taker roles; also, one interviewer can formulate the next round of questions while the other delivers the current round </a:t>
            </a:r>
          </a:p>
          <a:p>
            <a:pPr marL="1143000" lvl="2" indent="-342900">
              <a:lnSpc>
                <a:spcPct val="80000"/>
              </a:lnSpc>
              <a:spcBef>
                <a:spcPts val="228"/>
              </a:spcBef>
              <a:buSzPts val="1140"/>
              <a:buFont typeface="Arial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2+ interviewers also can yield rich debriefing because colleagues may interpret points differently</a:t>
            </a:r>
          </a:p>
          <a:p>
            <a:pPr marL="1143000" lvl="2" indent="-342900">
              <a:lnSpc>
                <a:spcPct val="80000"/>
              </a:lnSpc>
              <a:spcBef>
                <a:spcPts val="228"/>
              </a:spcBef>
              <a:buSzPts val="1140"/>
              <a:buFont typeface="Arial"/>
              <a:buChar char="•"/>
            </a:pPr>
            <a:r>
              <a:rPr lang="en-US" dirty="0" smtClean="0">
                <a:latin typeface="Calibri"/>
                <a:ea typeface="Calibri"/>
                <a:cs typeface="Calibri"/>
                <a:sym typeface="Calibri"/>
              </a:rPr>
              <a:t>Caution: you 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risk disjointed jumps in the conversation with too many </a:t>
            </a:r>
            <a:r>
              <a:rPr lang="en-US" dirty="0" smtClean="0">
                <a:latin typeface="Calibri"/>
                <a:ea typeface="Calibri"/>
                <a:cs typeface="Calibri"/>
                <a:sym typeface="Calibri"/>
              </a:rPr>
              <a:t>interviewers</a:t>
            </a:r>
          </a:p>
          <a:p>
            <a:pPr marL="800100" lvl="2">
              <a:lnSpc>
                <a:spcPct val="80000"/>
              </a:lnSpc>
              <a:spcBef>
                <a:spcPts val="228"/>
              </a:spcBef>
              <a:buSzPts val="1140"/>
            </a:pPr>
            <a:endParaRPr lang="en-US" sz="800"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lnSpc>
                <a:spcPct val="80000"/>
              </a:lnSpc>
              <a:spcBef>
                <a:spcPts val="304"/>
              </a:spcBef>
              <a:buSzPct val="100000"/>
              <a:buFont typeface="+mj-lt"/>
              <a:buAutoNum type="arabicPeriod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Conduct 45-60 minute interview</a:t>
            </a:r>
          </a:p>
          <a:p>
            <a:pPr marL="742950" lvl="1" indent="-349250">
              <a:lnSpc>
                <a:spcPct val="80000"/>
              </a:lnSpc>
              <a:spcBef>
                <a:spcPts val="256"/>
              </a:spcBef>
              <a:buSzPts val="1282"/>
              <a:buFont typeface="Arial"/>
              <a:buChar char="–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Decide whether to interview face-to-face or by phone/video call. Calls may be more time efficient, but they can forfeit emotional richness and opportunities to observe customers in their natural </a:t>
            </a:r>
            <a:r>
              <a:rPr lang="en-US" dirty="0" smtClean="0">
                <a:latin typeface="Calibri"/>
                <a:ea typeface="Calibri"/>
                <a:cs typeface="Calibri"/>
                <a:sym typeface="Calibri"/>
              </a:rPr>
              <a:t>setting.</a:t>
            </a:r>
            <a:endParaRPr lang="en-US" dirty="0"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349250">
              <a:lnSpc>
                <a:spcPct val="80000"/>
              </a:lnSpc>
              <a:spcBef>
                <a:spcPts val="256"/>
              </a:spcBef>
              <a:buSzPts val="1282"/>
              <a:buFont typeface="Arial"/>
              <a:buChar char="–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Decide if you’ll record interviews. Pros: you can listen better if you are less reliant on note taking. Cons: request to tape is an awkward opening; taping increases analysis time; taping can make some interviewees less </a:t>
            </a:r>
            <a:r>
              <a:rPr lang="en-US" dirty="0" smtClean="0">
                <a:latin typeface="Calibri"/>
                <a:ea typeface="Calibri"/>
                <a:cs typeface="Calibri"/>
                <a:sym typeface="Calibri"/>
              </a:rPr>
              <a:t>open.</a:t>
            </a:r>
            <a:endParaRPr lang="en-US" dirty="0"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349250">
              <a:lnSpc>
                <a:spcPct val="80000"/>
              </a:lnSpc>
              <a:spcBef>
                <a:spcPts val="256"/>
              </a:spcBef>
              <a:buSzPts val="1282"/>
              <a:buFont typeface="Arial"/>
              <a:buChar char="–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Choose your 1st questions to warm up </a:t>
            </a:r>
            <a:r>
              <a:rPr lang="en-US" dirty="0" smtClean="0">
                <a:latin typeface="Calibri"/>
                <a:ea typeface="Calibri"/>
                <a:cs typeface="Calibri"/>
                <a:sym typeface="Calibri"/>
              </a:rPr>
              <a:t>interviewee 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and don’t overdo small talk (“e.g., Nice weather today…”). Make interviewee confident she’ll be helpful; set expectations (e.g., “I’ll mostly be listening” “It’s important to be honest – don’t worry about criticizing potential solutions I propose”; get interviewee talking by being quiet yourself after posing your first substantive </a:t>
            </a:r>
            <a:r>
              <a:rPr lang="en-US" dirty="0" smtClean="0">
                <a:latin typeface="Calibri"/>
                <a:ea typeface="Calibri"/>
                <a:cs typeface="Calibri"/>
                <a:sym typeface="Calibri"/>
              </a:rPr>
              <a:t>question.</a:t>
            </a:r>
            <a:endParaRPr lang="en-US" dirty="0"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349250">
              <a:lnSpc>
                <a:spcPct val="80000"/>
              </a:lnSpc>
              <a:spcBef>
                <a:spcPts val="256"/>
              </a:spcBef>
              <a:buSzPts val="1282"/>
              <a:buFont typeface="Arial"/>
              <a:buChar char="–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Define terms if necessary</a:t>
            </a:r>
          </a:p>
          <a:p>
            <a:pPr marL="742950" lvl="1" indent="-349250">
              <a:lnSpc>
                <a:spcPct val="80000"/>
              </a:lnSpc>
              <a:spcBef>
                <a:spcPts val="256"/>
              </a:spcBef>
              <a:buSzPts val="1282"/>
              <a:buFont typeface="Arial"/>
              <a:buChar char="–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Frame/pose questions carefully (see next slide)</a:t>
            </a:r>
          </a:p>
          <a:p>
            <a:pPr marL="742950" lvl="1" indent="-349250">
              <a:lnSpc>
                <a:spcPct val="80000"/>
              </a:lnSpc>
              <a:spcBef>
                <a:spcPts val="256"/>
              </a:spcBef>
              <a:buSzPts val="1282"/>
              <a:buFont typeface="Arial"/>
              <a:buChar char="–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At the end of the interview, request introductions to others who might be helpful and ask if you can follow up later to clarify </a:t>
            </a:r>
            <a:r>
              <a:rPr lang="en-US" dirty="0" smtClean="0">
                <a:latin typeface="Calibri"/>
                <a:ea typeface="Calibri"/>
                <a:cs typeface="Calibri"/>
                <a:sym typeface="Calibri"/>
              </a:rPr>
              <a:t>points</a:t>
            </a:r>
          </a:p>
          <a:p>
            <a:pPr marL="393700" lvl="1">
              <a:lnSpc>
                <a:spcPct val="80000"/>
              </a:lnSpc>
              <a:spcBef>
                <a:spcPts val="256"/>
              </a:spcBef>
              <a:buSzPts val="1282"/>
            </a:pPr>
            <a:endParaRPr lang="en-US" sz="800"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lnSpc>
                <a:spcPct val="80000"/>
              </a:lnSpc>
              <a:spcBef>
                <a:spcPts val="304"/>
              </a:spcBef>
              <a:buSzPct val="100000"/>
              <a:buFont typeface="+mj-lt"/>
              <a:buAutoNum type="arabicPeriod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Debrief ASAP, focusing on: key insights regarding research objectives; comparison to other interviews; any surprises; implications for future interviews (e.g., should you revise opening? Any bland answers? Any new Qs that worked well?)</a:t>
            </a:r>
            <a:endParaRPr lang="en-US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>
            <a:spLocks noGrp="1"/>
          </p:cNvSpPr>
          <p:nvPr>
            <p:ph type="title"/>
          </p:nvPr>
        </p:nvSpPr>
        <p:spPr>
          <a:xfrm>
            <a:off x="2157933" y="317355"/>
            <a:ext cx="10034067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25" rIns="0" bIns="0" anchor="ctr" anchorCtr="0">
            <a:noAutofit/>
          </a:bodyPr>
          <a:lstStyle/>
          <a:p>
            <a:pPr marL="7701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4000" dirty="0" smtClean="0">
                <a:latin typeface="Calibri"/>
                <a:ea typeface="Calibri"/>
                <a:cs typeface="Calibri"/>
                <a:sym typeface="Calibri"/>
              </a:rPr>
              <a:t>Framing/Posing Questions</a:t>
            </a:r>
            <a:endParaRPr sz="4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2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7934" y="1160603"/>
            <a:ext cx="9288519" cy="496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80000"/>
              </a:lnSpc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mostly 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open-ended questions;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listen WAY more than you talk</a:t>
            </a:r>
            <a:endParaRPr lang="en-US" dirty="0">
              <a:latin typeface="Calibri"/>
              <a:cs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266"/>
              </a:spcBef>
              <a:buClr>
                <a:schemeClr val="dk1"/>
              </a:buClr>
              <a:buSzPts val="133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Consider using “</a:t>
            </a:r>
            <a:r>
              <a:rPr lang="en-US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Five Whys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 technique from Toyota Production System, but be wary of annoying </a:t>
            </a: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interviewee</a:t>
            </a:r>
          </a:p>
          <a:p>
            <a:pPr marL="742950" lvl="1" indent="-285750">
              <a:lnSpc>
                <a:spcPct val="80000"/>
              </a:lnSpc>
              <a:spcBef>
                <a:spcPts val="266"/>
              </a:spcBef>
              <a:buClr>
                <a:schemeClr val="dk1"/>
              </a:buClr>
              <a:buSzPts val="1330"/>
              <a:buFont typeface="Arial"/>
              <a:buChar char="–"/>
            </a:pP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Restate answers to confirm understanding</a:t>
            </a:r>
          </a:p>
          <a:p>
            <a:pPr marL="457200" lvl="1">
              <a:lnSpc>
                <a:spcPct val="80000"/>
              </a:lnSpc>
              <a:spcBef>
                <a:spcPts val="266"/>
              </a:spcBef>
              <a:buClr>
                <a:schemeClr val="dk1"/>
              </a:buClr>
              <a:buSzPts val="1330"/>
            </a:pPr>
            <a:endParaRPr lang="en-US"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lnSpc>
                <a:spcPct val="80000"/>
              </a:lnSpc>
              <a:spcBef>
                <a:spcPts val="304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52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</a:t>
            </a:r>
            <a:r>
              <a:rPr lang="en-US" sz="152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sure you understand subject’s </a:t>
            </a:r>
            <a:r>
              <a:rPr lang="en-US" sz="152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goals</a:t>
            </a:r>
            <a:r>
              <a:rPr lang="en-US" sz="152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lang="en-US" sz="152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80000"/>
              </a:lnSpc>
              <a:spcBef>
                <a:spcPts val="304"/>
              </a:spcBef>
              <a:buClr>
                <a:schemeClr val="dk1"/>
              </a:buClr>
              <a:buSzPts val="1520"/>
            </a:pPr>
            <a:endParaRPr lang="en-US" sz="800" dirty="0">
              <a:latin typeface="Calibri"/>
              <a:cs typeface="Calibri"/>
            </a:endParaRPr>
          </a:p>
          <a:p>
            <a:pPr marL="342900" lvl="0" indent="-342900">
              <a:lnSpc>
                <a:spcPct val="80000"/>
              </a:lnSpc>
              <a:spcBef>
                <a:spcPts val="304"/>
              </a:spcBef>
              <a:buClr>
                <a:schemeClr val="dk1"/>
              </a:buClr>
              <a:buSzPts val="1520"/>
              <a:buFont typeface="+mj-lt"/>
              <a:buAutoNum type="arabicPeriod"/>
            </a:pPr>
            <a:r>
              <a:rPr lang="en-US" sz="152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Questions should probe all dimensions of unmet need, i.e., improvement opportunity, importance, purpose, and </a:t>
            </a:r>
            <a:r>
              <a:rPr lang="en-US" sz="152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awareness</a:t>
            </a:r>
          </a:p>
          <a:p>
            <a:pPr lvl="0">
              <a:lnSpc>
                <a:spcPct val="80000"/>
              </a:lnSpc>
              <a:spcBef>
                <a:spcPts val="304"/>
              </a:spcBef>
              <a:buClr>
                <a:schemeClr val="dk1"/>
              </a:buClr>
              <a:buSzPts val="1520"/>
            </a:pPr>
            <a:endParaRPr lang="en-US" sz="800" dirty="0">
              <a:latin typeface="Calibri"/>
              <a:cs typeface="Calibri"/>
            </a:endParaRPr>
          </a:p>
          <a:p>
            <a:pPr marL="342900" lvl="0" indent="-342900">
              <a:lnSpc>
                <a:spcPct val="80000"/>
              </a:lnSpc>
              <a:spcBef>
                <a:spcPts val="304"/>
              </a:spcBef>
              <a:buClr>
                <a:schemeClr val="dk1"/>
              </a:buClr>
              <a:buSzPts val="1520"/>
              <a:buFont typeface="+mj-lt"/>
              <a:buAutoNum type="arabicPeriod"/>
            </a:pPr>
            <a:r>
              <a:rPr lang="en-US" sz="152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Listen for </a:t>
            </a:r>
            <a:r>
              <a:rPr lang="en-US" sz="152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emotion</a:t>
            </a:r>
            <a:r>
              <a:rPr lang="en-US" sz="152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sz="152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frustration</a:t>
            </a:r>
          </a:p>
          <a:p>
            <a:pPr lvl="0">
              <a:lnSpc>
                <a:spcPct val="80000"/>
              </a:lnSpc>
              <a:spcBef>
                <a:spcPts val="304"/>
              </a:spcBef>
              <a:buClr>
                <a:schemeClr val="dk1"/>
              </a:buClr>
              <a:buSzPts val="1520"/>
            </a:pPr>
            <a:endParaRPr lang="en-US" sz="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lnSpc>
                <a:spcPct val="80000"/>
              </a:lnSpc>
              <a:spcBef>
                <a:spcPts val="304"/>
              </a:spcBef>
              <a:buClr>
                <a:schemeClr val="dk1"/>
              </a:buClr>
              <a:buSzPts val="1520"/>
              <a:buFont typeface="+mj-lt"/>
              <a:buAutoNum type="arabicPeriod"/>
            </a:pPr>
            <a:r>
              <a:rPr lang="en-US" sz="152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Probe for </a:t>
            </a:r>
            <a:r>
              <a:rPr lang="en-US" sz="152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constraints</a:t>
            </a:r>
            <a:r>
              <a:rPr lang="en-US" sz="152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sz="152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adoption barriers</a:t>
            </a:r>
            <a:r>
              <a:rPr lang="en-US" sz="152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limited resources, social/political acceptability of change </a:t>
            </a:r>
            <a:endParaRPr lang="en-US" sz="152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80000"/>
              </a:lnSpc>
              <a:spcBef>
                <a:spcPts val="304"/>
              </a:spcBef>
              <a:buClr>
                <a:schemeClr val="dk1"/>
              </a:buClr>
              <a:buSzPts val="1520"/>
            </a:pPr>
            <a:endParaRPr lang="en-US"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lnSpc>
                <a:spcPct val="80000"/>
              </a:lnSpc>
              <a:spcBef>
                <a:spcPts val="304"/>
              </a:spcBef>
              <a:buClr>
                <a:schemeClr val="dk1"/>
              </a:buClr>
              <a:buSzPts val="1520"/>
              <a:buFont typeface="+mj-lt"/>
              <a:buAutoNum type="arabicPeriod"/>
            </a:pPr>
            <a:r>
              <a:rPr lang="en-US" sz="152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Focus on specific behavior in the past or present, not opinions and future plans</a:t>
            </a:r>
            <a:r>
              <a:rPr lang="en-US" sz="152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People are too optimistic and they want to please you—especially if you ask if they’ll buy your </a:t>
            </a:r>
            <a:r>
              <a:rPr lang="en-US" sz="152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product.</a:t>
            </a:r>
            <a:endParaRPr lang="en-US" dirty="0">
              <a:latin typeface="Calibri"/>
              <a:cs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266"/>
              </a:spcBef>
              <a:buClr>
                <a:schemeClr val="dk1"/>
              </a:buClr>
              <a:buSzPts val="133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Not: “How likely would you be to do XYZ?” Rather: “Tell me about the last time you did XYZ?”</a:t>
            </a:r>
            <a:endParaRPr lang="en-US" dirty="0">
              <a:latin typeface="Calibri"/>
              <a:cs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266"/>
              </a:spcBef>
              <a:buClr>
                <a:schemeClr val="dk1"/>
              </a:buClr>
              <a:buSzPts val="133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Not: “How much would it cost your company if XYZ happened?” Rather: “How much did it cost last time XYZ happened?”</a:t>
            </a:r>
            <a:endParaRPr lang="en-US" dirty="0">
              <a:latin typeface="Calibri"/>
              <a:cs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266"/>
              </a:spcBef>
              <a:buClr>
                <a:schemeClr val="dk1"/>
              </a:buClr>
              <a:buSzPts val="133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Not: “How often does XYZ occur?” Rather: “In the past month, how often did XYZ occur?”</a:t>
            </a:r>
            <a:endParaRPr lang="en-US" dirty="0">
              <a:latin typeface="Calibri"/>
              <a:cs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266"/>
              </a:spcBef>
              <a:buClr>
                <a:schemeClr val="dk1"/>
              </a:buClr>
              <a:buSzPts val="133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Not: “How would your family react if you did XYZ?” Rather: “How did your family react the last time you did XYZ?</a:t>
            </a: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</a:p>
          <a:p>
            <a:pPr marL="457200" lvl="1">
              <a:lnSpc>
                <a:spcPct val="80000"/>
              </a:lnSpc>
              <a:spcBef>
                <a:spcPts val="266"/>
              </a:spcBef>
              <a:buClr>
                <a:schemeClr val="dk1"/>
              </a:buClr>
              <a:buSzPts val="1330"/>
            </a:pPr>
            <a:endParaRPr lang="en-US"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lnSpc>
                <a:spcPct val="80000"/>
              </a:lnSpc>
              <a:spcBef>
                <a:spcPts val="304"/>
              </a:spcBef>
              <a:buClr>
                <a:schemeClr val="dk1"/>
              </a:buClr>
              <a:buSzPts val="1520"/>
              <a:buFont typeface="+mj-lt"/>
              <a:buAutoNum type="arabicPeriod"/>
            </a:pPr>
            <a:r>
              <a:rPr lang="en-US" sz="152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Avoid leading questions</a:t>
            </a:r>
            <a:r>
              <a:rPr lang="en-US" sz="152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e.g., </a:t>
            </a:r>
            <a:r>
              <a:rPr lang="en-US" sz="152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lang="en-US" sz="152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 you think XYZ?” “Would you like it if XYZ?” “Do you agree most people would say XYZ?” “Would it cause a problem if XYZ?</a:t>
            </a:r>
            <a:r>
              <a:rPr lang="en-US" sz="152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</a:p>
          <a:p>
            <a:pPr lvl="0">
              <a:lnSpc>
                <a:spcPct val="80000"/>
              </a:lnSpc>
              <a:spcBef>
                <a:spcPts val="304"/>
              </a:spcBef>
              <a:buClr>
                <a:schemeClr val="dk1"/>
              </a:buClr>
              <a:buSzPts val="1520"/>
            </a:pPr>
            <a:endParaRPr lang="en-US"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lnSpc>
                <a:spcPct val="80000"/>
              </a:lnSpc>
              <a:spcBef>
                <a:spcPts val="304"/>
              </a:spcBef>
              <a:buClr>
                <a:schemeClr val="dk1"/>
              </a:buClr>
              <a:buSzPts val="1520"/>
              <a:buFont typeface="+mj-lt"/>
              <a:buAutoNum type="arabicPeriod"/>
            </a:pPr>
            <a:r>
              <a:rPr lang="en-US" sz="152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Avoid judgmental language</a:t>
            </a:r>
            <a:r>
              <a:rPr lang="en-US" sz="152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never say the interviewee is wrong, even if their understanding of product is seriously flawed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558573" y="312023"/>
            <a:ext cx="25332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Source: Alvarez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i="1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Lean Customer Development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Ch. </a:t>
            </a: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780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>
            <a:spLocks noGrp="1"/>
          </p:cNvSpPr>
          <p:nvPr>
            <p:ph type="title"/>
          </p:nvPr>
        </p:nvSpPr>
        <p:spPr>
          <a:xfrm>
            <a:off x="2157933" y="317355"/>
            <a:ext cx="10034067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25" rIns="0" bIns="0" anchor="ctr" anchorCtr="0">
            <a:noAutofit/>
          </a:bodyPr>
          <a:lstStyle/>
          <a:p>
            <a:pPr marL="7701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4000" dirty="0" smtClean="0">
                <a:latin typeface="Calibri"/>
                <a:ea typeface="Calibri"/>
                <a:cs typeface="Calibri"/>
                <a:sym typeface="Calibri"/>
              </a:rPr>
              <a:t>Customer Discovery Questions</a:t>
            </a:r>
            <a:endParaRPr sz="4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3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7934" y="1160603"/>
            <a:ext cx="9288519" cy="4311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80000"/>
              </a:lnSpc>
              <a:buClr>
                <a:schemeClr val="dk1"/>
              </a:buClr>
              <a:buSzPts val="1520"/>
              <a:buFont typeface="+mj-lt"/>
              <a:buAutoNum type="arabicPeriod"/>
            </a:pPr>
            <a:r>
              <a:rPr lang="en-US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basic questions (</a:t>
            </a:r>
            <a:r>
              <a:rPr lang="en-US" sz="15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Alvarez</a:t>
            </a: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p. </a:t>
            </a:r>
            <a:r>
              <a:rPr lang="en-US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60)</a:t>
            </a:r>
            <a:endParaRPr lang="en-US" sz="1500" dirty="0">
              <a:latin typeface="Calibri"/>
              <a:cs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308"/>
              </a:spcBef>
              <a:buClr>
                <a:schemeClr val="dk1"/>
              </a:buClr>
              <a:buSzPts val="154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Tell me how you do [task] </a:t>
            </a: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today.</a:t>
            </a: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308"/>
              </a:spcBef>
              <a:buClr>
                <a:schemeClr val="dk1"/>
              </a:buClr>
              <a:buSzPts val="154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you use any [tools/tricks/apps] to do the task?</a:t>
            </a:r>
            <a:endParaRPr lang="en-US" dirty="0">
              <a:latin typeface="Calibri"/>
              <a:cs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308"/>
              </a:spcBef>
              <a:buClr>
                <a:schemeClr val="dk1"/>
              </a:buClr>
              <a:buSzPts val="154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completing the task, if you could wave a 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magic wand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do anything you can’t do today, what would it be?</a:t>
            </a:r>
            <a:endParaRPr lang="en-US" dirty="0">
              <a:latin typeface="Calibri"/>
              <a:cs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308"/>
              </a:spcBef>
              <a:buClr>
                <a:schemeClr val="dk1"/>
              </a:buClr>
              <a:buSzPts val="154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Last time you did the task, what were you doing right before and right after?</a:t>
            </a:r>
          </a:p>
          <a:p>
            <a:pPr marL="742950" lvl="1" indent="-285750">
              <a:lnSpc>
                <a:spcPct val="80000"/>
              </a:lnSpc>
              <a:spcBef>
                <a:spcPts val="308"/>
              </a:spcBef>
              <a:buClr>
                <a:schemeClr val="dk1"/>
              </a:buClr>
              <a:buSzPts val="154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Should I have asked anything else</a:t>
            </a: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</a:p>
          <a:p>
            <a:pPr marL="457200" lvl="1">
              <a:lnSpc>
                <a:spcPct val="80000"/>
              </a:lnSpc>
              <a:spcBef>
                <a:spcPts val="308"/>
              </a:spcBef>
              <a:buClr>
                <a:schemeClr val="dk1"/>
              </a:buClr>
              <a:buSzPts val="1540"/>
            </a:pPr>
            <a:endParaRPr lang="en-US" dirty="0">
              <a:latin typeface="Calibri"/>
              <a:cs typeface="Calibri"/>
            </a:endParaRPr>
          </a:p>
          <a:p>
            <a:pPr marL="342900" lvl="0" indent="-342900">
              <a:lnSpc>
                <a:spcPct val="80000"/>
              </a:lnSpc>
              <a:spcBef>
                <a:spcPts val="352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Another set of questions from Justin Wilcox</a:t>
            </a:r>
            <a:endParaRPr lang="en-US" sz="1500" dirty="0">
              <a:latin typeface="Calibri"/>
              <a:cs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308"/>
              </a:spcBef>
              <a:buClr>
                <a:schemeClr val="dk1"/>
              </a:buClr>
              <a:buSzPts val="154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What’s the hardest part about [problem context]? </a:t>
            </a:r>
            <a:endParaRPr lang="en-US" dirty="0">
              <a:latin typeface="Calibri"/>
              <a:cs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308"/>
              </a:spcBef>
              <a:buClr>
                <a:schemeClr val="dk1"/>
              </a:buClr>
              <a:buSzPts val="154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you tell me about the last time that happened? [Stories can be vivid]</a:t>
            </a:r>
            <a:endParaRPr lang="en-US" dirty="0">
              <a:latin typeface="Calibri"/>
              <a:cs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308"/>
              </a:spcBef>
              <a:buClr>
                <a:schemeClr val="dk1"/>
              </a:buClr>
              <a:buSzPts val="154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was that task hard?</a:t>
            </a:r>
            <a:endParaRPr lang="en-US" dirty="0">
              <a:latin typeface="Calibri"/>
              <a:cs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308"/>
              </a:spcBef>
              <a:buClr>
                <a:schemeClr val="dk1"/>
              </a:buClr>
              <a:buSzPts val="154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What, if anything, have you done to solve that problem? [If they aren’t looking for a solution already, you may not have a problem worth solving!]</a:t>
            </a:r>
            <a:endParaRPr lang="en-US" dirty="0">
              <a:latin typeface="Calibri"/>
              <a:cs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308"/>
              </a:spcBef>
              <a:buClr>
                <a:schemeClr val="dk1"/>
              </a:buClr>
              <a:buSzPts val="154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don’t you love about the solutions you’ve tried? </a:t>
            </a:r>
            <a:endParaRPr lang="en-US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>
              <a:lnSpc>
                <a:spcPct val="80000"/>
              </a:lnSpc>
              <a:spcBef>
                <a:spcPts val="308"/>
              </a:spcBef>
              <a:buClr>
                <a:schemeClr val="dk1"/>
              </a:buClr>
              <a:buSzPts val="1540"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lnSpc>
                <a:spcPct val="80000"/>
              </a:lnSpc>
              <a:spcBef>
                <a:spcPts val="352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 questions</a:t>
            </a:r>
            <a:endParaRPr lang="en-US" dirty="0">
              <a:latin typeface="Calibri"/>
              <a:cs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308"/>
              </a:spcBef>
              <a:buClr>
                <a:schemeClr val="dk1"/>
              </a:buClr>
              <a:buSzPts val="154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often do you experience this problem?</a:t>
            </a:r>
            <a:endParaRPr lang="en-US" dirty="0">
              <a:latin typeface="Calibri"/>
              <a:cs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308"/>
              </a:spcBef>
              <a:buClr>
                <a:schemeClr val="dk1"/>
              </a:buClr>
              <a:buSzPts val="154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much are you spending to solve this problem now?</a:t>
            </a:r>
            <a:endParaRPr lang="en-US" dirty="0">
              <a:latin typeface="Calibri"/>
              <a:cs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308"/>
              </a:spcBef>
              <a:buClr>
                <a:schemeClr val="dk1"/>
              </a:buClr>
              <a:buSzPts val="154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do you find information about [problem context]?</a:t>
            </a:r>
            <a:endParaRPr lang="en-US" dirty="0">
              <a:latin typeface="Calibri"/>
              <a:cs typeface="Calibri"/>
            </a:endParaRPr>
          </a:p>
          <a:p>
            <a:pPr marL="742950" lvl="1" indent="-187959">
              <a:lnSpc>
                <a:spcPct val="80000"/>
              </a:lnSpc>
              <a:spcBef>
                <a:spcPts val="308"/>
              </a:spcBef>
              <a:buClr>
                <a:schemeClr val="dk1"/>
              </a:buClr>
              <a:buSzPts val="1540"/>
            </a:pPr>
            <a:endParaRPr lang="en-US" sz="154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9043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4f0d2637a_0_314"/>
          <p:cNvSpPr txBox="1">
            <a:spLocks noGrp="1"/>
          </p:cNvSpPr>
          <p:nvPr>
            <p:ph type="title"/>
          </p:nvPr>
        </p:nvSpPr>
        <p:spPr>
          <a:xfrm>
            <a:off x="2157933" y="317355"/>
            <a:ext cx="10034067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225" rIns="0" bIns="0" anchor="ctr" anchorCtr="0">
            <a:noAutofit/>
          </a:bodyPr>
          <a:lstStyle/>
          <a:p>
            <a:pPr marL="7701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27B"/>
              </a:buClr>
              <a:buSzPts val="4400"/>
              <a:buFont typeface="Calibri"/>
              <a:buNone/>
            </a:pPr>
            <a:r>
              <a:rPr lang="en-US" sz="4000" dirty="0" smtClean="0">
                <a:latin typeface="Calibri"/>
                <a:ea typeface="Calibri"/>
                <a:cs typeface="Calibri"/>
                <a:sym typeface="Calibri"/>
              </a:rPr>
              <a:t>More Customer Discovery Questions</a:t>
            </a:r>
            <a:endParaRPr sz="4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a4f0d2637a_0_314"/>
          <p:cNvSpPr/>
          <p:nvPr/>
        </p:nvSpPr>
        <p:spPr>
          <a:xfrm>
            <a:off x="3651947" y="6561573"/>
            <a:ext cx="7494980" cy="0"/>
          </a:xfrm>
          <a:custGeom>
            <a:avLst/>
            <a:gdLst/>
            <a:ahLst/>
            <a:cxnLst/>
            <a:rect l="l" t="t" r="r" b="b"/>
            <a:pathLst>
              <a:path w="12337415" h="120000" extrusionOk="0">
                <a:moveTo>
                  <a:pt x="0" y="0"/>
                </a:moveTo>
                <a:lnTo>
                  <a:pt x="12337153" y="0"/>
                </a:lnTo>
              </a:path>
            </a:pathLst>
          </a:custGeom>
          <a:noFill/>
          <a:ln w="10450" cap="flat" cmpd="sng">
            <a:solidFill>
              <a:srgbClr val="B3C6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2"/>
              <a:buFont typeface="Arial"/>
              <a:buNone/>
            </a:pPr>
            <a:endParaRPr sz="662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ga4f0d2637a_0_314"/>
          <p:cNvSpPr txBox="1">
            <a:spLocks noGrp="1"/>
          </p:cNvSpPr>
          <p:nvPr>
            <p:ph type="sldNum" idx="12"/>
          </p:nvPr>
        </p:nvSpPr>
        <p:spPr>
          <a:xfrm>
            <a:off x="11133653" y="6311864"/>
            <a:ext cx="731400" cy="3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7701" lvl="0" indent="0" algn="r" rtl="0">
              <a:lnSpc>
                <a:spcPct val="11925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en-US">
                <a:solidFill>
                  <a:srgbClr val="F6921E"/>
                </a:solidFill>
              </a:rPr>
              <a:t>4</a:t>
            </a:fld>
            <a:endParaRPr/>
          </a:p>
        </p:txBody>
      </p:sp>
      <p:sp>
        <p:nvSpPr>
          <p:cNvPr id="128" name="Google Shape;128;ga4f0d2637a_0_314"/>
          <p:cNvSpPr txBox="1"/>
          <p:nvPr/>
        </p:nvSpPr>
        <p:spPr>
          <a:xfrm>
            <a:off x="7239001" y="6358944"/>
            <a:ext cx="3895200" cy="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925" rIns="0" bIns="0" anchor="t" anchorCtr="0">
            <a:noAutofit/>
          </a:bodyPr>
          <a:lstStyle/>
          <a:p>
            <a:pPr marL="7701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©202</a:t>
            </a:r>
            <a:r>
              <a:rPr lang="en-US" sz="900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900" b="0" i="0" u="none" strike="noStrike" cap="none">
                <a:solidFill>
                  <a:srgbClr val="8796A4"/>
                </a:solidFill>
                <a:latin typeface="Calibri"/>
                <a:ea typeface="Calibri"/>
                <a:cs typeface="Calibri"/>
                <a:sym typeface="Calibri"/>
              </a:rPr>
              <a:t> Vecteris – FOR INTERNAL USE ONLY – DO NOT DISTRIBUTE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7934" y="1160603"/>
            <a:ext cx="9288519" cy="3045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80000"/>
              </a:lnSpc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Questions for probing feature requests</a:t>
            </a:r>
            <a:endParaRPr lang="en-US" sz="1500" dirty="0">
              <a:latin typeface="Calibri"/>
              <a:cs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434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do you want to do that?</a:t>
            </a:r>
            <a:endParaRPr lang="en-US" dirty="0"/>
          </a:p>
          <a:p>
            <a:pPr marL="742950" lvl="1" indent="-285750">
              <a:lnSpc>
                <a:spcPct val="80000"/>
              </a:lnSpc>
              <a:spcBef>
                <a:spcPts val="434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would that let you do?</a:t>
            </a:r>
            <a:endParaRPr lang="en-US" dirty="0"/>
          </a:p>
          <a:p>
            <a:pPr marL="742950" lvl="1" indent="-285750">
              <a:lnSpc>
                <a:spcPct val="80000"/>
              </a:lnSpc>
              <a:spcBef>
                <a:spcPts val="434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are you coping without it?</a:t>
            </a:r>
            <a:endParaRPr lang="en-US" dirty="0"/>
          </a:p>
          <a:p>
            <a:pPr marL="742950" lvl="1" indent="-285750">
              <a:lnSpc>
                <a:spcPct val="80000"/>
              </a:lnSpc>
              <a:spcBef>
                <a:spcPts val="434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Should we push back our launch to add that feature, or could we add it later?</a:t>
            </a:r>
            <a:endParaRPr lang="en-US" dirty="0"/>
          </a:p>
          <a:p>
            <a:pPr marL="742950" lvl="1" indent="-285750">
              <a:lnSpc>
                <a:spcPct val="80000"/>
              </a:lnSpc>
              <a:spcBef>
                <a:spcPts val="434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would that fit into your day?</a:t>
            </a:r>
            <a:endParaRPr lang="en-US" dirty="0"/>
          </a:p>
          <a:p>
            <a:pPr marL="457200" lvl="1">
              <a:lnSpc>
                <a:spcPct val="80000"/>
              </a:lnSpc>
              <a:spcBef>
                <a:spcPts val="266"/>
              </a:spcBef>
              <a:buClr>
                <a:schemeClr val="dk1"/>
              </a:buClr>
              <a:buSzPts val="1330"/>
            </a:pPr>
            <a:endParaRPr lang="en-US"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>
              <a:lnSpc>
                <a:spcPct val="80000"/>
              </a:lnSpc>
              <a:spcBef>
                <a:spcPts val="304"/>
              </a:spcBef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US" sz="15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Questions for probing emotional signals </a:t>
            </a:r>
          </a:p>
          <a:p>
            <a:pPr marL="742950" lvl="1" indent="-285750">
              <a:lnSpc>
                <a:spcPct val="80000"/>
              </a:lnSpc>
              <a:spcBef>
                <a:spcPts val="434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Tell me more about that</a:t>
            </a:r>
            <a:endParaRPr lang="en-US" dirty="0">
              <a:latin typeface="Calibri"/>
              <a:cs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434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really seems to bug you—I’ll bet there’s a story here</a:t>
            </a:r>
            <a:endParaRPr lang="en-US" dirty="0">
              <a:latin typeface="Calibri"/>
              <a:cs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434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makes it so awful?</a:t>
            </a:r>
            <a:endParaRPr lang="en-US" dirty="0">
              <a:latin typeface="Calibri"/>
              <a:cs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434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haven’t you been able to fix this?</a:t>
            </a:r>
            <a:endParaRPr lang="en-US" dirty="0">
              <a:latin typeface="Calibri"/>
              <a:cs typeface="Calibri"/>
            </a:endParaRPr>
          </a:p>
          <a:p>
            <a:pPr marL="742950" lvl="1" indent="-285750">
              <a:lnSpc>
                <a:spcPct val="80000"/>
              </a:lnSpc>
              <a:spcBef>
                <a:spcPts val="434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seem excited about that—It’s a big deal?</a:t>
            </a:r>
            <a:endParaRPr lang="en-US" dirty="0">
              <a:latin typeface="Calibri"/>
              <a:cs typeface="Calibri"/>
            </a:endParaRPr>
          </a:p>
          <a:p>
            <a:pPr lvl="0">
              <a:lnSpc>
                <a:spcPct val="80000"/>
              </a:lnSpc>
              <a:spcBef>
                <a:spcPts val="304"/>
              </a:spcBef>
              <a:buClr>
                <a:schemeClr val="dk1"/>
              </a:buClr>
              <a:buSzPts val="1520"/>
            </a:pPr>
            <a:endParaRPr lang="en-US" sz="800" dirty="0">
              <a:latin typeface="Calibri"/>
              <a:cs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511036" y="289343"/>
            <a:ext cx="17008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Source: Fitzpatrick, </a:t>
            </a:r>
            <a:r>
              <a:rPr lang="en-US" i="1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The Mom Test</a:t>
            </a:r>
            <a:r>
              <a:rPr lang="en-US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              pp. 40-41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094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935</Words>
  <Application>Microsoft Macintosh PowerPoint</Application>
  <PresentationFormat>Custom</PresentationFormat>
  <Paragraphs>86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Guidelines for Conducting Customer Interviews</vt:lpstr>
      <vt:lpstr>Framing/Posing Questions</vt:lpstr>
      <vt:lpstr>Customer Discovery Questions</vt:lpstr>
      <vt:lpstr>More Customer Discovery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AMEND Value- Complexity Matrix PLOT Product Opportunities</dc:title>
  <dc:creator>Samuel Michel</dc:creator>
  <cp:lastModifiedBy>Josh Hershner</cp:lastModifiedBy>
  <cp:revision>4</cp:revision>
  <dcterms:created xsi:type="dcterms:W3CDTF">2020-10-22T15:15:22Z</dcterms:created>
  <dcterms:modified xsi:type="dcterms:W3CDTF">2021-04-14T15:43:57Z</dcterms:modified>
</cp:coreProperties>
</file>