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h+F52FvkufO0mNGYWcBg36GJCF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14" autoAdjust="0"/>
  </p:normalViewPr>
  <p:slideViewPr>
    <p:cSldViewPr snapToGrid="0" snapToObjects="1">
      <p:cViewPr>
        <p:scale>
          <a:sx n="90" d="100"/>
          <a:sy n="90" d="100"/>
        </p:scale>
        <p:origin x="-264" y="-21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customschemas.google.com/relationships/presentationmetadata" Target="metadata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65332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/>
          <p:nvPr/>
        </p:nvSpPr>
        <p:spPr>
          <a:xfrm>
            <a:off x="0" y="1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0"/>
          <p:cNvSpPr/>
          <p:nvPr/>
        </p:nvSpPr>
        <p:spPr>
          <a:xfrm>
            <a:off x="7799683" y="3367089"/>
            <a:ext cx="3061478" cy="3061263"/>
          </a:xfrm>
          <a:custGeom>
            <a:avLst/>
            <a:gdLst/>
            <a:ahLst/>
            <a:cxnLst/>
            <a:rect l="l" t="t" r="r" b="b"/>
            <a:pathLst>
              <a:path w="5048250" h="5048250" extrusionOk="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0"/>
          <p:cNvSpPr/>
          <p:nvPr/>
        </p:nvSpPr>
        <p:spPr>
          <a:xfrm>
            <a:off x="0" y="1"/>
            <a:ext cx="12192000" cy="6735935"/>
          </a:xfrm>
          <a:custGeom>
            <a:avLst/>
            <a:gdLst/>
            <a:ahLst/>
            <a:cxnLst/>
            <a:rect l="l" t="t" r="r" b="b"/>
            <a:pathLst>
              <a:path w="20104100" h="11108055" extrusionOk="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609600" y="6377941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20"/>
          <p:cNvSpPr/>
          <p:nvPr/>
        </p:nvSpPr>
        <p:spPr>
          <a:xfrm>
            <a:off x="6875742" y="1"/>
            <a:ext cx="5316574" cy="3616141"/>
          </a:xfrm>
          <a:custGeom>
            <a:avLst/>
            <a:gdLst/>
            <a:ahLst/>
            <a:cxnLst/>
            <a:rect l="l" t="t" r="r" b="b"/>
            <a:pathLst>
              <a:path w="8766810" h="5963285" extrusionOk="0">
                <a:moveTo>
                  <a:pt x="8766288" y="0"/>
                </a:moveTo>
                <a:lnTo>
                  <a:pt x="0" y="0"/>
                </a:lnTo>
                <a:lnTo>
                  <a:pt x="5954331" y="5962855"/>
                </a:lnTo>
                <a:lnTo>
                  <a:pt x="8766288" y="3159380"/>
                </a:lnTo>
                <a:lnTo>
                  <a:pt x="8766288" y="0"/>
                </a:lnTo>
                <a:close/>
              </a:path>
            </a:pathLst>
          </a:custGeom>
          <a:solidFill>
            <a:srgbClr val="FFFFFF">
              <a:alpha val="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0"/>
          <p:cNvSpPr/>
          <p:nvPr/>
        </p:nvSpPr>
        <p:spPr>
          <a:xfrm>
            <a:off x="9471276" y="818615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728658" y="0"/>
                </a:moveTo>
                <a:lnTo>
                  <a:pt x="0" y="726176"/>
                </a:lnTo>
                <a:lnTo>
                  <a:pt x="728658" y="1452311"/>
                </a:lnTo>
                <a:lnTo>
                  <a:pt x="1115421" y="1065506"/>
                </a:lnTo>
                <a:lnTo>
                  <a:pt x="774049" y="726176"/>
                </a:lnTo>
                <a:lnTo>
                  <a:pt x="1115421" y="386804"/>
                </a:lnTo>
                <a:lnTo>
                  <a:pt x="728658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0"/>
          <p:cNvSpPr/>
          <p:nvPr/>
        </p:nvSpPr>
        <p:spPr>
          <a:xfrm>
            <a:off x="10826977" y="818616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386763" y="0"/>
                </a:moveTo>
                <a:lnTo>
                  <a:pt x="0" y="386804"/>
                </a:lnTo>
                <a:lnTo>
                  <a:pt x="341371" y="726176"/>
                </a:lnTo>
                <a:lnTo>
                  <a:pt x="0" y="1065506"/>
                </a:lnTo>
                <a:lnTo>
                  <a:pt x="386763" y="1452311"/>
                </a:lnTo>
                <a:lnTo>
                  <a:pt x="1115421" y="726176"/>
                </a:lnTo>
                <a:lnTo>
                  <a:pt x="386763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0"/>
          <p:cNvSpPr/>
          <p:nvPr/>
        </p:nvSpPr>
        <p:spPr>
          <a:xfrm>
            <a:off x="10046972" y="242989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726155" y="0"/>
                </a:moveTo>
                <a:lnTo>
                  <a:pt x="0" y="728574"/>
                </a:lnTo>
                <a:lnTo>
                  <a:pt x="386825" y="1115411"/>
                </a:lnTo>
                <a:lnTo>
                  <a:pt x="726155" y="774007"/>
                </a:lnTo>
                <a:lnTo>
                  <a:pt x="1406879" y="774007"/>
                </a:lnTo>
                <a:lnTo>
                  <a:pt x="1452311" y="728574"/>
                </a:lnTo>
                <a:lnTo>
                  <a:pt x="726155" y="0"/>
                </a:lnTo>
                <a:close/>
              </a:path>
              <a:path w="1452880" h="1115695" extrusionOk="0">
                <a:moveTo>
                  <a:pt x="1406879" y="774007"/>
                </a:moveTo>
                <a:lnTo>
                  <a:pt x="726155" y="774007"/>
                </a:lnTo>
                <a:lnTo>
                  <a:pt x="1065485" y="1115411"/>
                </a:lnTo>
                <a:lnTo>
                  <a:pt x="1406879" y="774007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0"/>
          <p:cNvSpPr/>
          <p:nvPr/>
        </p:nvSpPr>
        <p:spPr>
          <a:xfrm>
            <a:off x="10046973" y="1598592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386815" y="0"/>
                </a:moveTo>
                <a:lnTo>
                  <a:pt x="0" y="386721"/>
                </a:lnTo>
                <a:lnTo>
                  <a:pt x="726155" y="1115379"/>
                </a:lnTo>
                <a:lnTo>
                  <a:pt x="1452311" y="386721"/>
                </a:lnTo>
                <a:lnTo>
                  <a:pt x="1406908" y="341329"/>
                </a:lnTo>
                <a:lnTo>
                  <a:pt x="726155" y="341329"/>
                </a:lnTo>
                <a:lnTo>
                  <a:pt x="386815" y="0"/>
                </a:lnTo>
                <a:close/>
              </a:path>
              <a:path w="1452880" h="1115695" extrusionOk="0">
                <a:moveTo>
                  <a:pt x="1065485" y="0"/>
                </a:moveTo>
                <a:lnTo>
                  <a:pt x="726155" y="341329"/>
                </a:lnTo>
                <a:lnTo>
                  <a:pt x="1406908" y="341329"/>
                </a:lnTo>
                <a:lnTo>
                  <a:pt x="1065485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0"/>
          <p:cNvSpPr/>
          <p:nvPr/>
        </p:nvSpPr>
        <p:spPr>
          <a:xfrm>
            <a:off x="8795164" y="1437888"/>
            <a:ext cx="3384570" cy="2181776"/>
          </a:xfrm>
          <a:custGeom>
            <a:avLst/>
            <a:gdLst/>
            <a:ahLst/>
            <a:cxnLst/>
            <a:rect l="l" t="t" r="r" b="b"/>
            <a:pathLst>
              <a:path w="5581015" h="3597910" extrusionOk="0">
                <a:moveTo>
                  <a:pt x="807546" y="0"/>
                </a:moveTo>
                <a:lnTo>
                  <a:pt x="0" y="807514"/>
                </a:lnTo>
                <a:lnTo>
                  <a:pt x="2790333" y="3597859"/>
                </a:lnTo>
                <a:lnTo>
                  <a:pt x="3764174" y="2624014"/>
                </a:lnTo>
                <a:lnTo>
                  <a:pt x="2790333" y="2624014"/>
                </a:lnTo>
                <a:lnTo>
                  <a:pt x="973886" y="807514"/>
                </a:lnTo>
                <a:lnTo>
                  <a:pt x="1294494" y="486938"/>
                </a:lnTo>
                <a:lnTo>
                  <a:pt x="807546" y="0"/>
                </a:lnTo>
                <a:close/>
              </a:path>
              <a:path w="5581015" h="3597910" extrusionOk="0">
                <a:moveTo>
                  <a:pt x="4773121" y="0"/>
                </a:moveTo>
                <a:lnTo>
                  <a:pt x="4286204" y="486938"/>
                </a:lnTo>
                <a:lnTo>
                  <a:pt x="4606791" y="807514"/>
                </a:lnTo>
                <a:lnTo>
                  <a:pt x="2790333" y="2624014"/>
                </a:lnTo>
                <a:lnTo>
                  <a:pt x="3764174" y="2624014"/>
                </a:lnTo>
                <a:lnTo>
                  <a:pt x="5580667" y="807514"/>
                </a:lnTo>
                <a:lnTo>
                  <a:pt x="4773121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" name="Google Shape;2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71871" y="1261919"/>
            <a:ext cx="3331937" cy="76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8" name="Google Shape;98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9" name="Google Shape;99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6" name="Google Shape;106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wo Content">
  <p:cSld name="1_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/>
          <p:nvPr/>
        </p:nvSpPr>
        <p:spPr>
          <a:xfrm>
            <a:off x="10388818" y="1095531"/>
            <a:ext cx="1200715" cy="1562977"/>
          </a:xfrm>
          <a:custGeom>
            <a:avLst/>
            <a:gdLst/>
            <a:ahLst/>
            <a:cxnLst/>
            <a:rect l="l" t="t" r="r" b="b"/>
            <a:pathLst>
              <a:path w="1979930" h="2577465" extrusionOk="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1"/>
          <p:cNvSpPr/>
          <p:nvPr/>
        </p:nvSpPr>
        <p:spPr>
          <a:xfrm>
            <a:off x="9188953" y="2194530"/>
            <a:ext cx="3003329" cy="3872209"/>
          </a:xfrm>
          <a:custGeom>
            <a:avLst/>
            <a:gdLst/>
            <a:ahLst/>
            <a:cxnLst/>
            <a:rect l="l" t="t" r="r" b="b"/>
            <a:pathLst>
              <a:path w="4952365" h="6385559" extrusionOk="0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1"/>
          <p:cNvSpPr/>
          <p:nvPr/>
        </p:nvSpPr>
        <p:spPr>
          <a:xfrm>
            <a:off x="11410494" y="247971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29" extrusionOk="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1"/>
          <p:cNvSpPr/>
          <p:nvPr/>
        </p:nvSpPr>
        <p:spPr>
          <a:xfrm>
            <a:off x="11410494" y="7397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30" extrusionOk="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1"/>
          <p:cNvSpPr/>
          <p:nvPr/>
        </p:nvSpPr>
        <p:spPr>
          <a:xfrm>
            <a:off x="10180929" y="355020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1"/>
          <p:cNvSpPr/>
          <p:nvPr/>
        </p:nvSpPr>
        <p:spPr>
          <a:xfrm>
            <a:off x="9519048" y="355019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1"/>
          <p:cNvSpPr/>
          <p:nvPr/>
        </p:nvSpPr>
        <p:spPr>
          <a:xfrm>
            <a:off x="9800119" y="73977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w="709294" h="544830" extrusionOk="0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1"/>
          <p:cNvSpPr/>
          <p:nvPr/>
        </p:nvSpPr>
        <p:spPr>
          <a:xfrm>
            <a:off x="9800116" y="735815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w="709294" h="544830" extrusionOk="0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1"/>
          <p:cNvSpPr/>
          <p:nvPr/>
        </p:nvSpPr>
        <p:spPr>
          <a:xfrm>
            <a:off x="9188956" y="657356"/>
            <a:ext cx="1652428" cy="1065474"/>
          </a:xfrm>
          <a:custGeom>
            <a:avLst/>
            <a:gdLst/>
            <a:ahLst/>
            <a:cxnLst/>
            <a:rect l="l" t="t" r="r" b="b"/>
            <a:pathLst>
              <a:path w="2724784" h="1757045" extrusionOk="0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w="2724784" h="1757045" extrusionOk="0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1"/>
          <p:cNvSpPr/>
          <p:nvPr/>
        </p:nvSpPr>
        <p:spPr>
          <a:xfrm>
            <a:off x="0" y="1"/>
            <a:ext cx="1289287" cy="6857615"/>
          </a:xfrm>
          <a:custGeom>
            <a:avLst/>
            <a:gdLst/>
            <a:ahLst/>
            <a:cxnLst/>
            <a:rect l="l" t="t" r="r" b="b"/>
            <a:pathLst>
              <a:path w="2125980" h="11308715" extrusionOk="0">
                <a:moveTo>
                  <a:pt x="0" y="11308556"/>
                </a:moveTo>
                <a:lnTo>
                  <a:pt x="2125589" y="11308556"/>
                </a:lnTo>
                <a:lnTo>
                  <a:pt x="212558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21"/>
          <p:cNvSpPr txBox="1">
            <a:spLocks noGrp="1"/>
          </p:cNvSpPr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87"/>
              <a:buFont typeface="Montserrat"/>
              <a:buNone/>
              <a:defRPr sz="4487" b="1" i="0">
                <a:solidFill>
                  <a:srgbClr val="00527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1"/>
          </p:nvPr>
        </p:nvSpPr>
        <p:spPr>
          <a:xfrm>
            <a:off x="60960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2"/>
          </p:nvPr>
        </p:nvSpPr>
        <p:spPr>
          <a:xfrm>
            <a:off x="627888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/>
          <p:nvPr/>
        </p:nvSpPr>
        <p:spPr>
          <a:xfrm>
            <a:off x="2" y="2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686973"/>
                </a:lnTo>
                <a:lnTo>
                  <a:pt x="2878697" y="0"/>
                </a:lnTo>
                <a:close/>
              </a:path>
            </a:pathLst>
          </a:custGeom>
          <a:solidFill>
            <a:srgbClr val="668E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1"/>
          <p:cNvSpPr/>
          <p:nvPr/>
        </p:nvSpPr>
        <p:spPr>
          <a:xfrm>
            <a:off x="2" y="0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0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1"/>
          <p:cNvSpPr/>
          <p:nvPr/>
        </p:nvSpPr>
        <p:spPr>
          <a:xfrm>
            <a:off x="3651753" y="6561600"/>
            <a:ext cx="7481945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1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7701" marR="0" lvl="0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701" marR="0" lvl="1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7701" marR="0" lvl="2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701" marR="0" lvl="3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7701" marR="0" lvl="4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701" marR="0" lvl="5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7701" marR="0" lvl="6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7701" marR="0" lvl="7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01" marR="0" lvl="8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7701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888888"/>
              </a:solidFill>
            </a:endParaRPr>
          </a:p>
        </p:txBody>
      </p:sp>
      <p:pic>
        <p:nvPicPr>
          <p:cNvPr id="47" name="Google Shape;4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>
  <p:cSld name="Заголовок раздела">
    <p:bg>
      <p:bgPr>
        <a:solidFill>
          <a:schemeClr val="lt1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/>
          <p:nvPr/>
        </p:nvSpPr>
        <p:spPr>
          <a:xfrm flipH="1">
            <a:off x="0" y="0"/>
            <a:ext cx="11401168" cy="6858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0" name="Google Shape;50;p17"/>
          <p:cNvSpPr txBox="1">
            <a:spLocks noGrp="1"/>
          </p:cNvSpPr>
          <p:nvPr>
            <p:ph type="sldNum" idx="12"/>
          </p:nvPr>
        </p:nvSpPr>
        <p:spPr>
          <a:xfrm>
            <a:off x="11278503" y="6090572"/>
            <a:ext cx="828962" cy="6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1" name="Google Shape;5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30584" y="552190"/>
            <a:ext cx="2247826" cy="74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73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47706" y="3457109"/>
            <a:ext cx="7598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Calibri"/>
                <a:cs typeface="Calibri"/>
              </a:rPr>
              <a:t>Product Roadmap Templates</a:t>
            </a:r>
            <a:endParaRPr lang="en-US" sz="4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323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3800" dirty="0" smtClean="0">
                <a:latin typeface="Calibri"/>
                <a:ea typeface="Calibri"/>
                <a:cs typeface="Calibri"/>
                <a:sym typeface="Calibri"/>
              </a:rPr>
              <a:t>Product Roadmap for Single Product</a:t>
            </a:r>
            <a:endParaRPr sz="3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2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881851" y="1227186"/>
            <a:ext cx="9983202" cy="4833634"/>
            <a:chOff x="896467" y="1356967"/>
            <a:chExt cx="10426800" cy="5110698"/>
          </a:xfrm>
        </p:grpSpPr>
        <p:sp>
          <p:nvSpPr>
            <p:cNvPr id="8" name="Shape 60"/>
            <p:cNvSpPr/>
            <p:nvPr/>
          </p:nvSpPr>
          <p:spPr>
            <a:xfrm>
              <a:off x="896467" y="1356967"/>
              <a:ext cx="10426800" cy="4710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" name="Shape 61"/>
            <p:cNvSpPr/>
            <p:nvPr/>
          </p:nvSpPr>
          <p:spPr>
            <a:xfrm>
              <a:off x="1033667" y="1507533"/>
              <a:ext cx="2124000" cy="954400"/>
            </a:xfrm>
            <a:prstGeom prst="wedgeRectCallout">
              <a:avLst>
                <a:gd name="adj1" fmla="val -21283"/>
                <a:gd name="adj2" fmla="val 84237"/>
              </a:avLst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400" dirty="0"/>
                <a:t>Milestone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 dirty="0"/>
                <a:t>Detail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 dirty="0"/>
                <a:t>Detail 2</a:t>
              </a:r>
            </a:p>
          </p:txBody>
        </p:sp>
        <p:sp>
          <p:nvSpPr>
            <p:cNvPr id="10" name="Shape 62"/>
            <p:cNvSpPr txBox="1"/>
            <p:nvPr/>
          </p:nvSpPr>
          <p:spPr>
            <a:xfrm>
              <a:off x="1567940" y="6067767"/>
              <a:ext cx="950184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dirty="0"/>
                <a:t>Q1</a:t>
              </a:r>
            </a:p>
          </p:txBody>
        </p:sp>
        <p:sp>
          <p:nvSpPr>
            <p:cNvPr id="11" name="Shape 63"/>
            <p:cNvSpPr txBox="1"/>
            <p:nvPr/>
          </p:nvSpPr>
          <p:spPr>
            <a:xfrm>
              <a:off x="4278443" y="6079584"/>
              <a:ext cx="944332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dirty="0"/>
                <a:t>Q2</a:t>
              </a:r>
            </a:p>
          </p:txBody>
        </p:sp>
        <p:sp>
          <p:nvSpPr>
            <p:cNvPr id="12" name="Shape 64"/>
            <p:cNvSpPr txBox="1"/>
            <p:nvPr/>
          </p:nvSpPr>
          <p:spPr>
            <a:xfrm>
              <a:off x="6907118" y="6084465"/>
              <a:ext cx="879529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dirty="0"/>
                <a:t>Q3</a:t>
              </a:r>
            </a:p>
          </p:txBody>
        </p:sp>
        <p:sp>
          <p:nvSpPr>
            <p:cNvPr id="13" name="Shape 65"/>
            <p:cNvSpPr txBox="1"/>
            <p:nvPr/>
          </p:nvSpPr>
          <p:spPr>
            <a:xfrm>
              <a:off x="9529379" y="6060817"/>
              <a:ext cx="888413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dirty="0"/>
                <a:t>Q4</a:t>
              </a:r>
            </a:p>
          </p:txBody>
        </p:sp>
        <p:cxnSp>
          <p:nvCxnSpPr>
            <p:cNvPr id="14" name="Shape 66"/>
            <p:cNvCxnSpPr/>
            <p:nvPr/>
          </p:nvCxnSpPr>
          <p:spPr>
            <a:xfrm>
              <a:off x="3496233" y="1398784"/>
              <a:ext cx="0" cy="46808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15" name="Shape 67"/>
            <p:cNvCxnSpPr/>
            <p:nvPr/>
          </p:nvCxnSpPr>
          <p:spPr>
            <a:xfrm>
              <a:off x="6096000" y="1398784"/>
              <a:ext cx="0" cy="46808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lg" len="lg"/>
              <a:tailEnd type="none" w="lg" len="lg"/>
            </a:ln>
          </p:spPr>
        </p:cxnSp>
        <p:cxnSp>
          <p:nvCxnSpPr>
            <p:cNvPr id="16" name="Shape 68"/>
            <p:cNvCxnSpPr/>
            <p:nvPr/>
          </p:nvCxnSpPr>
          <p:spPr>
            <a:xfrm>
              <a:off x="8695767" y="1398784"/>
              <a:ext cx="0" cy="46808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dash"/>
              <a:round/>
              <a:headEnd type="none" w="lg" len="lg"/>
              <a:tailEnd type="none" w="lg" len="lg"/>
            </a:ln>
          </p:spPr>
        </p:cxnSp>
        <p:sp>
          <p:nvSpPr>
            <p:cNvPr id="17" name="Shape 69"/>
            <p:cNvSpPr/>
            <p:nvPr/>
          </p:nvSpPr>
          <p:spPr>
            <a:xfrm>
              <a:off x="2043033" y="2557867"/>
              <a:ext cx="2124000" cy="954400"/>
            </a:xfrm>
            <a:prstGeom prst="wedgeRectCallout">
              <a:avLst>
                <a:gd name="adj1" fmla="val -21283"/>
                <a:gd name="adj2" fmla="val 84237"/>
              </a:avLst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400"/>
                <a:t>Milestone 2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2</a:t>
              </a:r>
            </a:p>
          </p:txBody>
        </p:sp>
        <p:sp>
          <p:nvSpPr>
            <p:cNvPr id="18" name="Shape 70"/>
            <p:cNvSpPr/>
            <p:nvPr/>
          </p:nvSpPr>
          <p:spPr>
            <a:xfrm>
              <a:off x="5515267" y="3580733"/>
              <a:ext cx="2124000" cy="954400"/>
            </a:xfrm>
            <a:prstGeom prst="wedgeRectCallout">
              <a:avLst>
                <a:gd name="adj1" fmla="val -21283"/>
                <a:gd name="adj2" fmla="val 84237"/>
              </a:avLst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400"/>
                <a:t>Milestone 3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2</a:t>
              </a:r>
            </a:p>
          </p:txBody>
        </p:sp>
        <p:sp>
          <p:nvSpPr>
            <p:cNvPr id="19" name="Shape 71"/>
            <p:cNvSpPr/>
            <p:nvPr/>
          </p:nvSpPr>
          <p:spPr>
            <a:xfrm>
              <a:off x="7887767" y="4636733"/>
              <a:ext cx="2124000" cy="954400"/>
            </a:xfrm>
            <a:prstGeom prst="wedgeRectCallout">
              <a:avLst>
                <a:gd name="adj1" fmla="val -21283"/>
                <a:gd name="adj2" fmla="val 84237"/>
              </a:avLst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400"/>
                <a:t>Milestone 4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8549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3800" dirty="0" smtClean="0">
                <a:latin typeface="Calibri"/>
                <a:ea typeface="Calibri"/>
                <a:cs typeface="Calibri"/>
                <a:sym typeface="Calibri"/>
              </a:rPr>
              <a:t>Product Roadmap for Single Product</a:t>
            </a:r>
            <a:endParaRPr sz="3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3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633154" y="1210835"/>
            <a:ext cx="10398400" cy="4689200"/>
            <a:chOff x="896467" y="1380167"/>
            <a:chExt cx="10398400" cy="4689200"/>
          </a:xfrm>
        </p:grpSpPr>
        <p:sp>
          <p:nvSpPr>
            <p:cNvPr id="21" name="Shape 77"/>
            <p:cNvSpPr/>
            <p:nvPr/>
          </p:nvSpPr>
          <p:spPr>
            <a:xfrm>
              <a:off x="896467" y="2014167"/>
              <a:ext cx="2599600" cy="4055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667" dirty="0"/>
                <a:t>Milestone 1</a:t>
              </a:r>
            </a:p>
            <a:p>
              <a:pPr marL="609585" indent="-406390">
                <a:buSzPct val="100000"/>
                <a:buChar char="●"/>
              </a:pPr>
              <a:r>
                <a:rPr lang="en" sz="1600" dirty="0"/>
                <a:t>Detail 1</a:t>
              </a:r>
            </a:p>
            <a:p>
              <a:pPr marL="609585" indent="-406390">
                <a:buSzPct val="100000"/>
                <a:buChar char="●"/>
              </a:pPr>
              <a:r>
                <a:rPr lang="en" sz="1600" dirty="0"/>
                <a:t>Detail 2</a:t>
              </a:r>
            </a:p>
            <a:p>
              <a:endParaRPr sz="1600" dirty="0"/>
            </a:p>
            <a:p>
              <a:r>
                <a:rPr lang="en" sz="2667" dirty="0"/>
                <a:t>Milestone 2</a:t>
              </a:r>
            </a:p>
            <a:p>
              <a:pPr marL="609585" indent="-406390">
                <a:buClr>
                  <a:schemeClr val="dk1"/>
                </a:buClr>
                <a:buSzPct val="100000"/>
                <a:buChar char="●"/>
              </a:pPr>
              <a:r>
                <a:rPr lang="en" sz="1600" dirty="0"/>
                <a:t>Detail 1</a:t>
              </a:r>
            </a:p>
            <a:p>
              <a:pPr marL="609585" indent="-406390">
                <a:buClr>
                  <a:schemeClr val="dk1"/>
                </a:buClr>
                <a:buSzPct val="100000"/>
                <a:buChar char="●"/>
              </a:pPr>
              <a:r>
                <a:rPr lang="en" sz="1600" dirty="0"/>
                <a:t>Detail 2</a:t>
              </a:r>
            </a:p>
            <a:p>
              <a:endParaRPr sz="1600" dirty="0"/>
            </a:p>
            <a:p>
              <a:r>
                <a:rPr lang="en" sz="2667" dirty="0"/>
                <a:t>Milestone 3</a:t>
              </a:r>
            </a:p>
            <a:p>
              <a:pPr marL="609585" indent="-406390">
                <a:buClr>
                  <a:schemeClr val="dk1"/>
                </a:buClr>
                <a:buSzPct val="100000"/>
                <a:buChar char="●"/>
              </a:pPr>
              <a:r>
                <a:rPr lang="en" sz="1600" dirty="0"/>
                <a:t>Detail 1</a:t>
              </a:r>
            </a:p>
            <a:p>
              <a:pPr marL="609585" indent="-406390">
                <a:buClr>
                  <a:schemeClr val="dk1"/>
                </a:buClr>
                <a:buSzPct val="100000"/>
                <a:buChar char="●"/>
              </a:pPr>
              <a:r>
                <a:rPr lang="en" sz="1600" dirty="0"/>
                <a:t>Detail 2</a:t>
              </a:r>
            </a:p>
            <a:p>
              <a:endParaRPr sz="1600" dirty="0"/>
            </a:p>
          </p:txBody>
        </p:sp>
        <p:sp>
          <p:nvSpPr>
            <p:cNvPr id="22" name="Shape 78"/>
            <p:cNvSpPr txBox="1"/>
            <p:nvPr/>
          </p:nvSpPr>
          <p:spPr>
            <a:xfrm>
              <a:off x="1959133" y="1380167"/>
              <a:ext cx="670800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133" dirty="0"/>
                <a:t>Q1</a:t>
              </a:r>
            </a:p>
          </p:txBody>
        </p:sp>
        <p:sp>
          <p:nvSpPr>
            <p:cNvPr id="23" name="Shape 79"/>
            <p:cNvSpPr txBox="1"/>
            <p:nvPr/>
          </p:nvSpPr>
          <p:spPr>
            <a:xfrm>
              <a:off x="4509596" y="1380167"/>
              <a:ext cx="670800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133" dirty="0"/>
                <a:t>Q2</a:t>
              </a:r>
            </a:p>
          </p:txBody>
        </p:sp>
        <p:sp>
          <p:nvSpPr>
            <p:cNvPr id="24" name="Shape 80"/>
            <p:cNvSpPr txBox="1"/>
            <p:nvPr/>
          </p:nvSpPr>
          <p:spPr>
            <a:xfrm>
              <a:off x="7060059" y="1380167"/>
              <a:ext cx="670800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133" dirty="0"/>
                <a:t>Q3</a:t>
              </a:r>
            </a:p>
          </p:txBody>
        </p:sp>
        <p:sp>
          <p:nvSpPr>
            <p:cNvPr id="25" name="Shape 81"/>
            <p:cNvSpPr txBox="1"/>
            <p:nvPr/>
          </p:nvSpPr>
          <p:spPr>
            <a:xfrm>
              <a:off x="9659656" y="1380167"/>
              <a:ext cx="670800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133" dirty="0"/>
                <a:t>Q4</a:t>
              </a:r>
            </a:p>
          </p:txBody>
        </p:sp>
        <p:sp>
          <p:nvSpPr>
            <p:cNvPr id="26" name="Shape 82"/>
            <p:cNvSpPr/>
            <p:nvPr/>
          </p:nvSpPr>
          <p:spPr>
            <a:xfrm>
              <a:off x="3496067" y="2014167"/>
              <a:ext cx="2599600" cy="4055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667"/>
                <a:t>Milestone 4</a:t>
              </a:r>
            </a:p>
            <a:p>
              <a:pPr marL="609585" indent="-406390">
                <a:buSzPct val="100000"/>
                <a:buChar char="●"/>
              </a:pPr>
              <a:r>
                <a:rPr lang="en" sz="1600"/>
                <a:t>Detail 1</a:t>
              </a:r>
            </a:p>
            <a:p>
              <a:pPr marL="609585" indent="-406390">
                <a:buSzPct val="100000"/>
                <a:buChar char="●"/>
              </a:pPr>
              <a:r>
                <a:rPr lang="en" sz="1600"/>
                <a:t>Detail 2</a:t>
              </a:r>
            </a:p>
            <a:p>
              <a:endParaRPr sz="1600"/>
            </a:p>
            <a:p>
              <a:r>
                <a:rPr lang="en" sz="2667"/>
                <a:t>Milestone 5</a:t>
              </a:r>
            </a:p>
            <a:p>
              <a:pPr marL="609585" indent="-406390">
                <a:buClr>
                  <a:schemeClr val="dk1"/>
                </a:buClr>
                <a:buSzPct val="100000"/>
                <a:buChar char="●"/>
              </a:pPr>
              <a:r>
                <a:rPr lang="en" sz="1600"/>
                <a:t>Detail 1</a:t>
              </a:r>
            </a:p>
            <a:p>
              <a:pPr marL="609585" indent="-406390">
                <a:buClr>
                  <a:schemeClr val="dk1"/>
                </a:buClr>
                <a:buSzPct val="100000"/>
                <a:buChar char="●"/>
              </a:pPr>
              <a:r>
                <a:rPr lang="en" sz="1600"/>
                <a:t>Detail 2</a:t>
              </a:r>
            </a:p>
            <a:p>
              <a:endParaRPr sz="1600"/>
            </a:p>
            <a:p>
              <a:endParaRPr sz="1600"/>
            </a:p>
          </p:txBody>
        </p:sp>
        <p:sp>
          <p:nvSpPr>
            <p:cNvPr id="27" name="Shape 83"/>
            <p:cNvSpPr/>
            <p:nvPr/>
          </p:nvSpPr>
          <p:spPr>
            <a:xfrm>
              <a:off x="6095667" y="2014167"/>
              <a:ext cx="2599600" cy="4055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667"/>
                <a:t>Milestone 6</a:t>
              </a:r>
            </a:p>
            <a:p>
              <a:pPr marL="609585" indent="-406390">
                <a:buSzPct val="100000"/>
                <a:buChar char="●"/>
              </a:pPr>
              <a:r>
                <a:rPr lang="en" sz="1600"/>
                <a:t>Detail 1</a:t>
              </a:r>
            </a:p>
            <a:p>
              <a:pPr marL="609585" indent="-406390">
                <a:buSzPct val="100000"/>
                <a:buChar char="●"/>
              </a:pPr>
              <a:r>
                <a:rPr lang="en" sz="1600"/>
                <a:t>Detail 2</a:t>
              </a:r>
            </a:p>
            <a:p>
              <a:endParaRPr sz="1600"/>
            </a:p>
            <a:p>
              <a:r>
                <a:rPr lang="en" sz="2667"/>
                <a:t>Milestone 7</a:t>
              </a:r>
            </a:p>
            <a:p>
              <a:pPr marL="609585" indent="-406390">
                <a:buClr>
                  <a:schemeClr val="dk1"/>
                </a:buClr>
                <a:buSzPct val="100000"/>
                <a:buChar char="●"/>
              </a:pPr>
              <a:r>
                <a:rPr lang="en" sz="1600"/>
                <a:t>Detail 1</a:t>
              </a:r>
            </a:p>
            <a:p>
              <a:pPr marL="609585" indent="-406390">
                <a:buClr>
                  <a:schemeClr val="dk1"/>
                </a:buClr>
                <a:buSzPct val="100000"/>
                <a:buChar char="●"/>
              </a:pPr>
              <a:r>
                <a:rPr lang="en" sz="1600"/>
                <a:t>Detail 2</a:t>
              </a:r>
            </a:p>
            <a:p>
              <a:endParaRPr sz="1600"/>
            </a:p>
            <a:p>
              <a:endParaRPr sz="1600"/>
            </a:p>
          </p:txBody>
        </p:sp>
        <p:sp>
          <p:nvSpPr>
            <p:cNvPr id="28" name="Shape 84"/>
            <p:cNvSpPr/>
            <p:nvPr/>
          </p:nvSpPr>
          <p:spPr>
            <a:xfrm>
              <a:off x="8695267" y="2014167"/>
              <a:ext cx="2599600" cy="4055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667"/>
                <a:t>Milestone 8</a:t>
              </a:r>
            </a:p>
            <a:p>
              <a:pPr marL="609585" indent="-406390">
                <a:buSzPct val="100000"/>
                <a:buChar char="●"/>
              </a:pPr>
              <a:r>
                <a:rPr lang="en" sz="1600"/>
                <a:t>Detail 1</a:t>
              </a:r>
            </a:p>
            <a:p>
              <a:pPr marL="609585" indent="-406390">
                <a:buSzPct val="100000"/>
                <a:buChar char="●"/>
              </a:pPr>
              <a:r>
                <a:rPr lang="en" sz="1600"/>
                <a:t>Detail 2</a:t>
              </a:r>
            </a:p>
            <a:p>
              <a:endParaRPr sz="1600"/>
            </a:p>
          </p:txBody>
        </p:sp>
      </p:grpSp>
    </p:spTree>
    <p:extLst>
      <p:ext uri="{BB962C8B-B14F-4D97-AF65-F5344CB8AC3E}">
        <p14:creationId xmlns:p14="http://schemas.microsoft.com/office/powerpoint/2010/main" val="2411686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10034066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3800" dirty="0" smtClean="0">
                <a:latin typeface="Calibri"/>
                <a:ea typeface="Calibri"/>
                <a:cs typeface="Calibri"/>
                <a:sym typeface="Calibri"/>
              </a:rPr>
              <a:t>Product Roadmap for Two Products / Customers</a:t>
            </a:r>
            <a:endParaRPr sz="3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4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326444" y="1172070"/>
            <a:ext cx="10656275" cy="5085037"/>
            <a:chOff x="667206" y="1383735"/>
            <a:chExt cx="10656275" cy="5085037"/>
          </a:xfrm>
        </p:grpSpPr>
        <p:grpSp>
          <p:nvGrpSpPr>
            <p:cNvPr id="30" name="Shape 89"/>
            <p:cNvGrpSpPr/>
            <p:nvPr/>
          </p:nvGrpSpPr>
          <p:grpSpPr>
            <a:xfrm>
              <a:off x="2075952" y="1383735"/>
              <a:ext cx="9247529" cy="2348085"/>
              <a:chOff x="672350" y="1017725"/>
              <a:chExt cx="7820100" cy="3541963"/>
            </a:xfrm>
            <a:solidFill>
              <a:schemeClr val="bg1">
                <a:lumMod val="85000"/>
              </a:schemeClr>
            </a:solidFill>
          </p:grpSpPr>
          <p:sp>
            <p:nvSpPr>
              <p:cNvPr id="48" name="Shape 90"/>
              <p:cNvSpPr/>
              <p:nvPr/>
            </p:nvSpPr>
            <p:spPr>
              <a:xfrm>
                <a:off x="672350" y="1017725"/>
                <a:ext cx="7820100" cy="3533100"/>
              </a:xfrm>
              <a:prstGeom prst="rect">
                <a:avLst/>
              </a:prstGeom>
              <a:grp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cxnSp>
            <p:nvCxnSpPr>
              <p:cNvPr id="49" name="Shape 91"/>
              <p:cNvCxnSpPr/>
              <p:nvPr/>
            </p:nvCxnSpPr>
            <p:spPr>
              <a:xfrm>
                <a:off x="2622175" y="1049088"/>
                <a:ext cx="0" cy="3510600"/>
              </a:xfrm>
              <a:prstGeom prst="straightConnector1">
                <a:avLst/>
              </a:prstGeom>
              <a:grpFill/>
              <a:ln w="9525" cap="flat" cmpd="sng">
                <a:solidFill>
                  <a:schemeClr val="dk2"/>
                </a:solidFill>
                <a:prstDash val="dash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50" name="Shape 92"/>
              <p:cNvCxnSpPr/>
              <p:nvPr/>
            </p:nvCxnSpPr>
            <p:spPr>
              <a:xfrm>
                <a:off x="4572000" y="1049088"/>
                <a:ext cx="0" cy="3510600"/>
              </a:xfrm>
              <a:prstGeom prst="straightConnector1">
                <a:avLst/>
              </a:prstGeom>
              <a:grpFill/>
              <a:ln w="9525" cap="flat" cmpd="sng">
                <a:solidFill>
                  <a:schemeClr val="dk2"/>
                </a:solidFill>
                <a:prstDash val="dash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51" name="Shape 93"/>
              <p:cNvCxnSpPr/>
              <p:nvPr/>
            </p:nvCxnSpPr>
            <p:spPr>
              <a:xfrm>
                <a:off x="6521825" y="1049088"/>
                <a:ext cx="0" cy="3510600"/>
              </a:xfrm>
              <a:prstGeom prst="straightConnector1">
                <a:avLst/>
              </a:prstGeom>
              <a:grpFill/>
              <a:ln w="9525" cap="flat" cmpd="sng">
                <a:solidFill>
                  <a:schemeClr val="dk2"/>
                </a:solidFill>
                <a:prstDash val="dash"/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31" name="Shape 95"/>
            <p:cNvSpPr/>
            <p:nvPr/>
          </p:nvSpPr>
          <p:spPr>
            <a:xfrm>
              <a:off x="2252867" y="1812333"/>
              <a:ext cx="2124000" cy="954400"/>
            </a:xfrm>
            <a:prstGeom prst="wedgeRectCallout">
              <a:avLst>
                <a:gd name="adj1" fmla="val -21283"/>
                <a:gd name="adj2" fmla="val 84237"/>
              </a:avLst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400"/>
                <a:t>Milestone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2</a:t>
              </a:r>
            </a:p>
          </p:txBody>
        </p:sp>
        <p:sp>
          <p:nvSpPr>
            <p:cNvPr id="32" name="Shape 96"/>
            <p:cNvSpPr txBox="1"/>
            <p:nvPr/>
          </p:nvSpPr>
          <p:spPr>
            <a:xfrm>
              <a:off x="2963492" y="6085572"/>
              <a:ext cx="594800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dirty="0"/>
                <a:t>Q1</a:t>
              </a:r>
            </a:p>
          </p:txBody>
        </p:sp>
        <p:sp>
          <p:nvSpPr>
            <p:cNvPr id="33" name="Shape 97"/>
            <p:cNvSpPr txBox="1"/>
            <p:nvPr/>
          </p:nvSpPr>
          <p:spPr>
            <a:xfrm>
              <a:off x="5240952" y="6085572"/>
              <a:ext cx="594800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dirty="0"/>
                <a:t>Q2</a:t>
              </a:r>
            </a:p>
          </p:txBody>
        </p:sp>
        <p:sp>
          <p:nvSpPr>
            <p:cNvPr id="34" name="Shape 98"/>
            <p:cNvSpPr txBox="1"/>
            <p:nvPr/>
          </p:nvSpPr>
          <p:spPr>
            <a:xfrm>
              <a:off x="7532521" y="6085572"/>
              <a:ext cx="594800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dirty="0"/>
                <a:t>Q3</a:t>
              </a:r>
            </a:p>
          </p:txBody>
        </p:sp>
        <p:sp>
          <p:nvSpPr>
            <p:cNvPr id="35" name="Shape 99"/>
            <p:cNvSpPr txBox="1"/>
            <p:nvPr/>
          </p:nvSpPr>
          <p:spPr>
            <a:xfrm>
              <a:off x="9824091" y="6085572"/>
              <a:ext cx="594800" cy="383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dirty="0"/>
                <a:t>Q4</a:t>
              </a:r>
            </a:p>
          </p:txBody>
        </p:sp>
        <p:grpSp>
          <p:nvGrpSpPr>
            <p:cNvPr id="36" name="Shape 100"/>
            <p:cNvGrpSpPr/>
            <p:nvPr/>
          </p:nvGrpSpPr>
          <p:grpSpPr>
            <a:xfrm>
              <a:off x="2075952" y="3731796"/>
              <a:ext cx="9247529" cy="2348085"/>
              <a:chOff x="672350" y="1017725"/>
              <a:chExt cx="7820100" cy="3541963"/>
            </a:xfrm>
            <a:solidFill>
              <a:schemeClr val="bg1">
                <a:lumMod val="85000"/>
              </a:schemeClr>
            </a:solidFill>
          </p:grpSpPr>
          <p:sp>
            <p:nvSpPr>
              <p:cNvPr id="44" name="Shape 101"/>
              <p:cNvSpPr/>
              <p:nvPr/>
            </p:nvSpPr>
            <p:spPr>
              <a:xfrm>
                <a:off x="672350" y="1017725"/>
                <a:ext cx="7820100" cy="3533100"/>
              </a:xfrm>
              <a:prstGeom prst="rect">
                <a:avLst/>
              </a:prstGeom>
              <a:grp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cxnSp>
            <p:nvCxnSpPr>
              <p:cNvPr id="45" name="Shape 102"/>
              <p:cNvCxnSpPr/>
              <p:nvPr/>
            </p:nvCxnSpPr>
            <p:spPr>
              <a:xfrm>
                <a:off x="2622175" y="1049088"/>
                <a:ext cx="0" cy="3510600"/>
              </a:xfrm>
              <a:prstGeom prst="straightConnector1">
                <a:avLst/>
              </a:prstGeom>
              <a:grpFill/>
              <a:ln w="9525" cap="flat" cmpd="sng">
                <a:solidFill>
                  <a:schemeClr val="dk2"/>
                </a:solidFill>
                <a:prstDash val="dash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6" name="Shape 103"/>
              <p:cNvCxnSpPr/>
              <p:nvPr/>
            </p:nvCxnSpPr>
            <p:spPr>
              <a:xfrm>
                <a:off x="4572000" y="1049088"/>
                <a:ext cx="0" cy="3510600"/>
              </a:xfrm>
              <a:prstGeom prst="straightConnector1">
                <a:avLst/>
              </a:prstGeom>
              <a:grpFill/>
              <a:ln w="9525" cap="flat" cmpd="sng">
                <a:solidFill>
                  <a:schemeClr val="dk2"/>
                </a:solidFill>
                <a:prstDash val="dash"/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7" name="Shape 104"/>
              <p:cNvCxnSpPr/>
              <p:nvPr/>
            </p:nvCxnSpPr>
            <p:spPr>
              <a:xfrm>
                <a:off x="6521825" y="1049088"/>
                <a:ext cx="0" cy="3510600"/>
              </a:xfrm>
              <a:prstGeom prst="straightConnector1">
                <a:avLst/>
              </a:prstGeom>
              <a:grpFill/>
              <a:ln w="9525" cap="flat" cmpd="sng">
                <a:solidFill>
                  <a:schemeClr val="dk2"/>
                </a:solidFill>
                <a:prstDash val="dash"/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37" name="Shape 105"/>
            <p:cNvSpPr/>
            <p:nvPr/>
          </p:nvSpPr>
          <p:spPr>
            <a:xfrm>
              <a:off x="4715433" y="1812333"/>
              <a:ext cx="2124000" cy="954400"/>
            </a:xfrm>
            <a:prstGeom prst="wedgeRectCallout">
              <a:avLst>
                <a:gd name="adj1" fmla="val -21283"/>
                <a:gd name="adj2" fmla="val 84237"/>
              </a:avLst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400"/>
                <a:t>Milestone 2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2</a:t>
              </a:r>
            </a:p>
          </p:txBody>
        </p:sp>
        <p:sp>
          <p:nvSpPr>
            <p:cNvPr id="38" name="Shape 106"/>
            <p:cNvSpPr/>
            <p:nvPr/>
          </p:nvSpPr>
          <p:spPr>
            <a:xfrm>
              <a:off x="2574333" y="4256233"/>
              <a:ext cx="2124000" cy="954400"/>
            </a:xfrm>
            <a:prstGeom prst="wedgeRectCallout">
              <a:avLst>
                <a:gd name="adj1" fmla="val -21283"/>
                <a:gd name="adj2" fmla="val 84237"/>
              </a:avLst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400"/>
                <a:t>Milestone 4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2</a:t>
              </a:r>
            </a:p>
          </p:txBody>
        </p:sp>
        <p:sp>
          <p:nvSpPr>
            <p:cNvPr id="39" name="Shape 107"/>
            <p:cNvSpPr/>
            <p:nvPr/>
          </p:nvSpPr>
          <p:spPr>
            <a:xfrm>
              <a:off x="5833900" y="4256233"/>
              <a:ext cx="2124000" cy="954400"/>
            </a:xfrm>
            <a:prstGeom prst="wedgeRectCallout">
              <a:avLst>
                <a:gd name="adj1" fmla="val -21283"/>
                <a:gd name="adj2" fmla="val 84237"/>
              </a:avLst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400"/>
                <a:t>Milestone 5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2</a:t>
              </a:r>
            </a:p>
          </p:txBody>
        </p:sp>
        <p:sp>
          <p:nvSpPr>
            <p:cNvPr id="40" name="Shape 108"/>
            <p:cNvSpPr/>
            <p:nvPr/>
          </p:nvSpPr>
          <p:spPr>
            <a:xfrm>
              <a:off x="8858467" y="1750533"/>
              <a:ext cx="2124000" cy="954400"/>
            </a:xfrm>
            <a:prstGeom prst="wedgeRectCallout">
              <a:avLst>
                <a:gd name="adj1" fmla="val -21283"/>
                <a:gd name="adj2" fmla="val 84237"/>
              </a:avLst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400"/>
                <a:t>Milestone 3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2</a:t>
              </a:r>
            </a:p>
          </p:txBody>
        </p:sp>
        <p:sp>
          <p:nvSpPr>
            <p:cNvPr id="41" name="Shape 109"/>
            <p:cNvSpPr/>
            <p:nvPr/>
          </p:nvSpPr>
          <p:spPr>
            <a:xfrm>
              <a:off x="8325067" y="4256233"/>
              <a:ext cx="2124000" cy="954400"/>
            </a:xfrm>
            <a:prstGeom prst="wedgeRectCallout">
              <a:avLst>
                <a:gd name="adj1" fmla="val -21283"/>
                <a:gd name="adj2" fmla="val 84237"/>
              </a:avLst>
            </a:prstGeom>
            <a:solidFill>
              <a:srgbClr val="FFFFFF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121900" tIns="121900" rIns="121900" bIns="121900" anchor="t" anchorCtr="0">
              <a:noAutofit/>
            </a:bodyPr>
            <a:lstStyle/>
            <a:p>
              <a:r>
                <a:rPr lang="en" sz="2400"/>
                <a:t>Milestone 6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1</a:t>
              </a:r>
            </a:p>
            <a:p>
              <a:pPr marL="609585" indent="-389457">
                <a:buSzPct val="100000"/>
                <a:buChar char="●"/>
              </a:pPr>
              <a:r>
                <a:rPr lang="en" sz="1333"/>
                <a:t>Detail 2</a:t>
              </a:r>
            </a:p>
          </p:txBody>
        </p:sp>
        <p:sp>
          <p:nvSpPr>
            <p:cNvPr id="42" name="Shape 110"/>
            <p:cNvSpPr txBox="1"/>
            <p:nvPr/>
          </p:nvSpPr>
          <p:spPr>
            <a:xfrm>
              <a:off x="667206" y="2241784"/>
              <a:ext cx="1284904" cy="632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133" b="1" dirty="0">
                  <a:solidFill>
                    <a:schemeClr val="dk1"/>
                  </a:solidFill>
                </a:rPr>
                <a:t>Product A</a:t>
              </a:r>
            </a:p>
          </p:txBody>
        </p:sp>
        <p:sp>
          <p:nvSpPr>
            <p:cNvPr id="43" name="Shape 111"/>
            <p:cNvSpPr txBox="1"/>
            <p:nvPr/>
          </p:nvSpPr>
          <p:spPr>
            <a:xfrm>
              <a:off x="667206" y="4589817"/>
              <a:ext cx="1284904" cy="632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133" b="1" dirty="0">
                  <a:solidFill>
                    <a:schemeClr val="dk1"/>
                  </a:solidFill>
                </a:rPr>
                <a:t>Product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168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183</Words>
  <Application>Microsoft Macintosh PowerPoint</Application>
  <PresentationFormat>Custom</PresentationFormat>
  <Paragraphs>82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Product Roadmap for Single Product</vt:lpstr>
      <vt:lpstr>Product Roadmap for Single Product</vt:lpstr>
      <vt:lpstr>Product Roadmap for Two Products / Customers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AMEND Value- Complexity Matrix PLOT Product Opportunities</dc:title>
  <dc:creator>Samuel Michel</dc:creator>
  <cp:lastModifiedBy>Josh Hershner</cp:lastModifiedBy>
  <cp:revision>3</cp:revision>
  <dcterms:created xsi:type="dcterms:W3CDTF">2020-10-22T15:15:22Z</dcterms:created>
  <dcterms:modified xsi:type="dcterms:W3CDTF">2021-04-15T14:06:53Z</dcterms:modified>
</cp:coreProperties>
</file>