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h+F52FvkufO0mNGYWcBg36GJCFX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87" autoAdjust="0"/>
  </p:normalViewPr>
  <p:slideViewPr>
    <p:cSldViewPr snapToGrid="0" snapToObjects="1">
      <p:cViewPr>
        <p:scale>
          <a:sx n="94" d="100"/>
          <a:sy n="94" d="100"/>
        </p:scale>
        <p:origin x="-520" y="-12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17" Type="http://schemas.openxmlformats.org/officeDocument/2006/relationships/theme" Target="theme/theme1.xml"/><Relationship Id="rId18" Type="http://schemas.openxmlformats.org/officeDocument/2006/relationships/tableStyles" Target="tableStyles.xml"/><Relationship Id="rId14" Type="http://customschemas.google.com/relationships/presentationmetadata" Target="metadata"/><Relationship Id="rId15" Type="http://schemas.openxmlformats.org/officeDocument/2006/relationships/presProps" Target="presProps.xml"/><Relationship Id="rId16"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765332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a4f0d2637a_0_3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3" name="Google Shape;123;ga4f0d2637a_0_3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obj">
  <p:cSld name="OBJECT">
    <p:spTree>
      <p:nvGrpSpPr>
        <p:cNvPr id="1" name="Shape 15"/>
        <p:cNvGrpSpPr/>
        <p:nvPr/>
      </p:nvGrpSpPr>
      <p:grpSpPr>
        <a:xfrm>
          <a:off x="0" y="0"/>
          <a:ext cx="0" cy="0"/>
          <a:chOff x="0" y="0"/>
          <a:chExt cx="0" cy="0"/>
        </a:xfrm>
      </p:grpSpPr>
      <p:sp>
        <p:nvSpPr>
          <p:cNvPr id="16" name="Google Shape;16;p20"/>
          <p:cNvSpPr/>
          <p:nvPr/>
        </p:nvSpPr>
        <p:spPr>
          <a:xfrm>
            <a:off x="0" y="1"/>
            <a:ext cx="12192000" cy="6857615"/>
          </a:xfrm>
          <a:custGeom>
            <a:avLst/>
            <a:gdLst/>
            <a:ahLst/>
            <a:cxnLst/>
            <a:rect l="l" t="t" r="r" b="b"/>
            <a:pathLst>
              <a:path w="20104100" h="11308715" extrusionOk="0">
                <a:moveTo>
                  <a:pt x="0" y="11308556"/>
                </a:moveTo>
                <a:lnTo>
                  <a:pt x="20104099" y="11308556"/>
                </a:lnTo>
                <a:lnTo>
                  <a:pt x="20104099" y="0"/>
                </a:lnTo>
                <a:lnTo>
                  <a:pt x="0" y="0"/>
                </a:lnTo>
                <a:lnTo>
                  <a:pt x="0" y="11308556"/>
                </a:lnTo>
                <a:close/>
              </a:path>
            </a:pathLst>
          </a:custGeom>
          <a:solidFill>
            <a:srgbClr val="F6921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17" name="Google Shape;17;p20"/>
          <p:cNvSpPr/>
          <p:nvPr/>
        </p:nvSpPr>
        <p:spPr>
          <a:xfrm>
            <a:off x="7799683" y="3367089"/>
            <a:ext cx="3061478" cy="3061263"/>
          </a:xfrm>
          <a:custGeom>
            <a:avLst/>
            <a:gdLst/>
            <a:ahLst/>
            <a:cxnLst/>
            <a:rect l="l" t="t" r="r" b="b"/>
            <a:pathLst>
              <a:path w="5048250" h="5048250" extrusionOk="0">
                <a:moveTo>
                  <a:pt x="4058934" y="0"/>
                </a:moveTo>
                <a:lnTo>
                  <a:pt x="0" y="4058923"/>
                </a:lnTo>
                <a:lnTo>
                  <a:pt x="988734" y="5047657"/>
                </a:lnTo>
                <a:lnTo>
                  <a:pt x="5047668" y="988723"/>
                </a:lnTo>
                <a:lnTo>
                  <a:pt x="4058934"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18" name="Google Shape;18;p20"/>
          <p:cNvSpPr/>
          <p:nvPr/>
        </p:nvSpPr>
        <p:spPr>
          <a:xfrm>
            <a:off x="0" y="1"/>
            <a:ext cx="12192000" cy="6735935"/>
          </a:xfrm>
          <a:custGeom>
            <a:avLst/>
            <a:gdLst/>
            <a:ahLst/>
            <a:cxnLst/>
            <a:rect l="l" t="t" r="r" b="b"/>
            <a:pathLst>
              <a:path w="20104100" h="11108055" extrusionOk="0">
                <a:moveTo>
                  <a:pt x="20104099" y="0"/>
                </a:moveTo>
                <a:lnTo>
                  <a:pt x="0" y="0"/>
                </a:lnTo>
                <a:lnTo>
                  <a:pt x="0" y="11107682"/>
                </a:lnTo>
                <a:lnTo>
                  <a:pt x="12991311" y="11107682"/>
                </a:lnTo>
                <a:lnTo>
                  <a:pt x="20104099" y="4004108"/>
                </a:lnTo>
                <a:lnTo>
                  <a:pt x="20104099" y="0"/>
                </a:lnTo>
                <a:close/>
              </a:path>
            </a:pathLst>
          </a:custGeom>
          <a:solidFill>
            <a:srgbClr val="00527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19" name="Google Shape;19;p20"/>
          <p:cNvSpPr txBox="1">
            <a:spLocks noGrp="1"/>
          </p:cNvSpPr>
          <p:nvPr>
            <p:ph type="ftr" idx="11"/>
          </p:nvPr>
        </p:nvSpPr>
        <p:spPr>
          <a:xfrm>
            <a:off x="4145280" y="6377941"/>
            <a:ext cx="3901440" cy="342900"/>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0"/>
          <p:cNvSpPr txBox="1">
            <a:spLocks noGrp="1"/>
          </p:cNvSpPr>
          <p:nvPr>
            <p:ph type="dt" idx="10"/>
          </p:nvPr>
        </p:nvSpPr>
        <p:spPr>
          <a:xfrm>
            <a:off x="609600" y="6377941"/>
            <a:ext cx="2804160" cy="3429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0"/>
          <p:cNvSpPr txBox="1">
            <a:spLocks noGrp="1"/>
          </p:cNvSpPr>
          <p:nvPr>
            <p:ph type="sldNum" idx="12"/>
          </p:nvPr>
        </p:nvSpPr>
        <p:spPr>
          <a:xfrm>
            <a:off x="8610600" y="6356350"/>
            <a:ext cx="2743200" cy="365125"/>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2" name="Google Shape;22;p20"/>
          <p:cNvSpPr/>
          <p:nvPr/>
        </p:nvSpPr>
        <p:spPr>
          <a:xfrm>
            <a:off x="6875742" y="1"/>
            <a:ext cx="5316574" cy="3616141"/>
          </a:xfrm>
          <a:custGeom>
            <a:avLst/>
            <a:gdLst/>
            <a:ahLst/>
            <a:cxnLst/>
            <a:rect l="l" t="t" r="r" b="b"/>
            <a:pathLst>
              <a:path w="8766810" h="5963285" extrusionOk="0">
                <a:moveTo>
                  <a:pt x="8766288" y="0"/>
                </a:moveTo>
                <a:lnTo>
                  <a:pt x="0" y="0"/>
                </a:lnTo>
                <a:lnTo>
                  <a:pt x="5954331" y="5962855"/>
                </a:lnTo>
                <a:lnTo>
                  <a:pt x="8766288" y="3159380"/>
                </a:lnTo>
                <a:lnTo>
                  <a:pt x="8766288" y="0"/>
                </a:lnTo>
                <a:close/>
              </a:path>
            </a:pathLst>
          </a:custGeom>
          <a:solidFill>
            <a:srgbClr val="FFFFFF">
              <a:alpha val="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23" name="Google Shape;23;p20"/>
          <p:cNvSpPr/>
          <p:nvPr/>
        </p:nvSpPr>
        <p:spPr>
          <a:xfrm>
            <a:off x="9471276" y="818615"/>
            <a:ext cx="676606" cy="881028"/>
          </a:xfrm>
          <a:custGeom>
            <a:avLst/>
            <a:gdLst/>
            <a:ahLst/>
            <a:cxnLst/>
            <a:rect l="l" t="t" r="r" b="b"/>
            <a:pathLst>
              <a:path w="1115694" h="1452880" extrusionOk="0">
                <a:moveTo>
                  <a:pt x="728658" y="0"/>
                </a:moveTo>
                <a:lnTo>
                  <a:pt x="0" y="726176"/>
                </a:lnTo>
                <a:lnTo>
                  <a:pt x="728658" y="1452311"/>
                </a:lnTo>
                <a:lnTo>
                  <a:pt x="1115421" y="1065506"/>
                </a:lnTo>
                <a:lnTo>
                  <a:pt x="774049" y="726176"/>
                </a:lnTo>
                <a:lnTo>
                  <a:pt x="1115421" y="386804"/>
                </a:lnTo>
                <a:lnTo>
                  <a:pt x="728658" y="0"/>
                </a:lnTo>
                <a:close/>
              </a:path>
            </a:pathLst>
          </a:custGeom>
          <a:solidFill>
            <a:srgbClr val="00527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24" name="Google Shape;24;p20"/>
          <p:cNvSpPr/>
          <p:nvPr/>
        </p:nvSpPr>
        <p:spPr>
          <a:xfrm>
            <a:off x="10826977" y="818616"/>
            <a:ext cx="676606" cy="881028"/>
          </a:xfrm>
          <a:custGeom>
            <a:avLst/>
            <a:gdLst/>
            <a:ahLst/>
            <a:cxnLst/>
            <a:rect l="l" t="t" r="r" b="b"/>
            <a:pathLst>
              <a:path w="1115694" h="1452880" extrusionOk="0">
                <a:moveTo>
                  <a:pt x="386763" y="0"/>
                </a:moveTo>
                <a:lnTo>
                  <a:pt x="0" y="386804"/>
                </a:lnTo>
                <a:lnTo>
                  <a:pt x="341371" y="726176"/>
                </a:lnTo>
                <a:lnTo>
                  <a:pt x="0" y="1065506"/>
                </a:lnTo>
                <a:lnTo>
                  <a:pt x="386763" y="1452311"/>
                </a:lnTo>
                <a:lnTo>
                  <a:pt x="1115421" y="726176"/>
                </a:lnTo>
                <a:lnTo>
                  <a:pt x="386763" y="0"/>
                </a:lnTo>
                <a:close/>
              </a:path>
            </a:pathLst>
          </a:custGeom>
          <a:solidFill>
            <a:srgbClr val="00527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25" name="Google Shape;25;p20"/>
          <p:cNvSpPr/>
          <p:nvPr/>
        </p:nvSpPr>
        <p:spPr>
          <a:xfrm>
            <a:off x="10046972" y="242989"/>
            <a:ext cx="881090" cy="676558"/>
          </a:xfrm>
          <a:custGeom>
            <a:avLst/>
            <a:gdLst/>
            <a:ahLst/>
            <a:cxnLst/>
            <a:rect l="l" t="t" r="r" b="b"/>
            <a:pathLst>
              <a:path w="1452880" h="1115695" extrusionOk="0">
                <a:moveTo>
                  <a:pt x="726155" y="0"/>
                </a:moveTo>
                <a:lnTo>
                  <a:pt x="0" y="728574"/>
                </a:lnTo>
                <a:lnTo>
                  <a:pt x="386825" y="1115411"/>
                </a:lnTo>
                <a:lnTo>
                  <a:pt x="726155" y="774007"/>
                </a:lnTo>
                <a:lnTo>
                  <a:pt x="1406879" y="774007"/>
                </a:lnTo>
                <a:lnTo>
                  <a:pt x="1452311" y="728574"/>
                </a:lnTo>
                <a:lnTo>
                  <a:pt x="726155" y="0"/>
                </a:lnTo>
                <a:close/>
              </a:path>
              <a:path w="1452880" h="1115695" extrusionOk="0">
                <a:moveTo>
                  <a:pt x="1406879" y="774007"/>
                </a:moveTo>
                <a:lnTo>
                  <a:pt x="726155" y="774007"/>
                </a:lnTo>
                <a:lnTo>
                  <a:pt x="1065485" y="1115411"/>
                </a:lnTo>
                <a:lnTo>
                  <a:pt x="1406879" y="774007"/>
                </a:lnTo>
                <a:close/>
              </a:path>
            </a:pathLst>
          </a:custGeom>
          <a:solidFill>
            <a:srgbClr val="00527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26" name="Google Shape;26;p20"/>
          <p:cNvSpPr/>
          <p:nvPr/>
        </p:nvSpPr>
        <p:spPr>
          <a:xfrm>
            <a:off x="10046973" y="1598592"/>
            <a:ext cx="881090" cy="676558"/>
          </a:xfrm>
          <a:custGeom>
            <a:avLst/>
            <a:gdLst/>
            <a:ahLst/>
            <a:cxnLst/>
            <a:rect l="l" t="t" r="r" b="b"/>
            <a:pathLst>
              <a:path w="1452880" h="1115695" extrusionOk="0">
                <a:moveTo>
                  <a:pt x="386815" y="0"/>
                </a:moveTo>
                <a:lnTo>
                  <a:pt x="0" y="386721"/>
                </a:lnTo>
                <a:lnTo>
                  <a:pt x="726155" y="1115379"/>
                </a:lnTo>
                <a:lnTo>
                  <a:pt x="1452311" y="386721"/>
                </a:lnTo>
                <a:lnTo>
                  <a:pt x="1406908" y="341329"/>
                </a:lnTo>
                <a:lnTo>
                  <a:pt x="726155" y="341329"/>
                </a:lnTo>
                <a:lnTo>
                  <a:pt x="386815" y="0"/>
                </a:lnTo>
                <a:close/>
              </a:path>
              <a:path w="1452880" h="1115695" extrusionOk="0">
                <a:moveTo>
                  <a:pt x="1065485" y="0"/>
                </a:moveTo>
                <a:lnTo>
                  <a:pt x="726155" y="341329"/>
                </a:lnTo>
                <a:lnTo>
                  <a:pt x="1406908" y="341329"/>
                </a:lnTo>
                <a:lnTo>
                  <a:pt x="1065485" y="0"/>
                </a:lnTo>
                <a:close/>
              </a:path>
            </a:pathLst>
          </a:custGeom>
          <a:solidFill>
            <a:srgbClr val="00527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27" name="Google Shape;27;p20"/>
          <p:cNvSpPr/>
          <p:nvPr/>
        </p:nvSpPr>
        <p:spPr>
          <a:xfrm>
            <a:off x="8795164" y="1437888"/>
            <a:ext cx="3384570" cy="2181776"/>
          </a:xfrm>
          <a:custGeom>
            <a:avLst/>
            <a:gdLst/>
            <a:ahLst/>
            <a:cxnLst/>
            <a:rect l="l" t="t" r="r" b="b"/>
            <a:pathLst>
              <a:path w="5581015" h="3597910" extrusionOk="0">
                <a:moveTo>
                  <a:pt x="807546" y="0"/>
                </a:moveTo>
                <a:lnTo>
                  <a:pt x="0" y="807514"/>
                </a:lnTo>
                <a:lnTo>
                  <a:pt x="2790333" y="3597859"/>
                </a:lnTo>
                <a:lnTo>
                  <a:pt x="3764174" y="2624014"/>
                </a:lnTo>
                <a:lnTo>
                  <a:pt x="2790333" y="2624014"/>
                </a:lnTo>
                <a:lnTo>
                  <a:pt x="973886" y="807514"/>
                </a:lnTo>
                <a:lnTo>
                  <a:pt x="1294494" y="486938"/>
                </a:lnTo>
                <a:lnTo>
                  <a:pt x="807546" y="0"/>
                </a:lnTo>
                <a:close/>
              </a:path>
              <a:path w="5581015" h="3597910" extrusionOk="0">
                <a:moveTo>
                  <a:pt x="4773121" y="0"/>
                </a:moveTo>
                <a:lnTo>
                  <a:pt x="4286204" y="486938"/>
                </a:lnTo>
                <a:lnTo>
                  <a:pt x="4606791" y="807514"/>
                </a:lnTo>
                <a:lnTo>
                  <a:pt x="2790333" y="2624014"/>
                </a:lnTo>
                <a:lnTo>
                  <a:pt x="3764174" y="2624014"/>
                </a:lnTo>
                <a:lnTo>
                  <a:pt x="5580667" y="807514"/>
                </a:lnTo>
                <a:lnTo>
                  <a:pt x="4773121" y="0"/>
                </a:lnTo>
                <a:close/>
              </a:path>
            </a:pathLst>
          </a:custGeom>
          <a:solidFill>
            <a:srgbClr val="00527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pic>
        <p:nvPicPr>
          <p:cNvPr id="28" name="Google Shape;28;p20"/>
          <p:cNvPicPr preferRelativeResize="0"/>
          <p:nvPr/>
        </p:nvPicPr>
        <p:blipFill rotWithShape="1">
          <a:blip r:embed="rId2">
            <a:alphaModFix/>
          </a:blip>
          <a:srcRect/>
          <a:stretch/>
        </p:blipFill>
        <p:spPr>
          <a:xfrm>
            <a:off x="1271871" y="1261919"/>
            <a:ext cx="3331937" cy="76104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1"/>
        <p:cNvGrpSpPr/>
        <p:nvPr/>
      </p:nvGrpSpPr>
      <p:grpSpPr>
        <a:xfrm>
          <a:off x="0" y="0"/>
          <a:ext cx="0" cy="0"/>
          <a:chOff x="0" y="0"/>
          <a:chExt cx="0" cy="0"/>
        </a:xfrm>
      </p:grpSpPr>
      <p:sp>
        <p:nvSpPr>
          <p:cNvPr id="92" name="Google Shape;92;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Google Shape;96;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2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98" name="Google Shape;98;p2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9" name="Google Shape;99;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2"/>
        <p:cNvGrpSpPr/>
        <p:nvPr/>
      </p:nvGrpSpPr>
      <p:grpSpPr>
        <a:xfrm>
          <a:off x="0" y="0"/>
          <a:ext cx="0" cy="0"/>
          <a:chOff x="0" y="0"/>
          <a:chExt cx="0" cy="0"/>
        </a:xfrm>
      </p:grpSpPr>
      <p:sp>
        <p:nvSpPr>
          <p:cNvPr id="103" name="Google Shape;103;p3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3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5" name="Google Shape;105;p3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6" name="Google Shape;106;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9"/>
        <p:cNvGrpSpPr/>
        <p:nvPr/>
      </p:nvGrpSpPr>
      <p:grpSpPr>
        <a:xfrm>
          <a:off x="0" y="0"/>
          <a:ext cx="0" cy="0"/>
          <a:chOff x="0" y="0"/>
          <a:chExt cx="0" cy="0"/>
        </a:xfrm>
      </p:grpSpPr>
      <p:sp>
        <p:nvSpPr>
          <p:cNvPr id="110" name="Google Shape;110;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3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5"/>
        <p:cNvGrpSpPr/>
        <p:nvPr/>
      </p:nvGrpSpPr>
      <p:grpSpPr>
        <a:xfrm>
          <a:off x="0" y="0"/>
          <a:ext cx="0" cy="0"/>
          <a:chOff x="0" y="0"/>
          <a:chExt cx="0" cy="0"/>
        </a:xfrm>
      </p:grpSpPr>
      <p:sp>
        <p:nvSpPr>
          <p:cNvPr id="116" name="Google Shape;116;p3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3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8" name="Google Shape;118;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1_Two Content">
  <p:cSld name="1_Two Content">
    <p:spTree>
      <p:nvGrpSpPr>
        <p:cNvPr id="1" name="Shape 29"/>
        <p:cNvGrpSpPr/>
        <p:nvPr/>
      </p:nvGrpSpPr>
      <p:grpSpPr>
        <a:xfrm>
          <a:off x="0" y="0"/>
          <a:ext cx="0" cy="0"/>
          <a:chOff x="0" y="0"/>
          <a:chExt cx="0" cy="0"/>
        </a:xfrm>
      </p:grpSpPr>
      <p:sp>
        <p:nvSpPr>
          <p:cNvPr id="30" name="Google Shape;30;p21"/>
          <p:cNvSpPr/>
          <p:nvPr/>
        </p:nvSpPr>
        <p:spPr>
          <a:xfrm>
            <a:off x="10388818" y="1095531"/>
            <a:ext cx="1200715" cy="1562977"/>
          </a:xfrm>
          <a:custGeom>
            <a:avLst/>
            <a:gdLst/>
            <a:ahLst/>
            <a:cxnLst/>
            <a:rect l="l" t="t" r="r" b="b"/>
            <a:pathLst>
              <a:path w="1979930" h="2577465" extrusionOk="0">
                <a:moveTo>
                  <a:pt x="1293122" y="0"/>
                </a:moveTo>
                <a:lnTo>
                  <a:pt x="0" y="1288714"/>
                </a:lnTo>
                <a:lnTo>
                  <a:pt x="1293122" y="2577356"/>
                </a:lnTo>
                <a:lnTo>
                  <a:pt x="1979499" y="1890916"/>
                </a:lnTo>
                <a:lnTo>
                  <a:pt x="1373685" y="1288714"/>
                </a:lnTo>
                <a:lnTo>
                  <a:pt x="1979499" y="686439"/>
                </a:lnTo>
                <a:lnTo>
                  <a:pt x="1293122"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1" name="Google Shape;31;p21"/>
          <p:cNvSpPr/>
          <p:nvPr/>
        </p:nvSpPr>
        <p:spPr>
          <a:xfrm>
            <a:off x="9188953" y="2194530"/>
            <a:ext cx="3003329" cy="3872209"/>
          </a:xfrm>
          <a:custGeom>
            <a:avLst/>
            <a:gdLst/>
            <a:ahLst/>
            <a:cxnLst/>
            <a:rect l="l" t="t" r="r" b="b"/>
            <a:pathLst>
              <a:path w="4952365" h="6385559" extrusionOk="0">
                <a:moveTo>
                  <a:pt x="1433118" y="0"/>
                </a:moveTo>
                <a:lnTo>
                  <a:pt x="0" y="1433066"/>
                </a:lnTo>
                <a:lnTo>
                  <a:pt x="4951901" y="6384978"/>
                </a:lnTo>
                <a:lnTo>
                  <a:pt x="4951901" y="4656727"/>
                </a:lnTo>
                <a:lnTo>
                  <a:pt x="1728313" y="1433066"/>
                </a:lnTo>
                <a:lnTo>
                  <a:pt x="2297280" y="864141"/>
                </a:lnTo>
                <a:lnTo>
                  <a:pt x="1433118"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2" name="Google Shape;32;p21"/>
          <p:cNvSpPr/>
          <p:nvPr/>
        </p:nvSpPr>
        <p:spPr>
          <a:xfrm>
            <a:off x="11410494" y="2479718"/>
            <a:ext cx="781736" cy="1200631"/>
          </a:xfrm>
          <a:custGeom>
            <a:avLst/>
            <a:gdLst/>
            <a:ahLst/>
            <a:cxnLst/>
            <a:rect l="l" t="t" r="r" b="b"/>
            <a:pathLst>
              <a:path w="1289050" h="1979929" extrusionOk="0">
                <a:moveTo>
                  <a:pt x="686471" y="0"/>
                </a:moveTo>
                <a:lnTo>
                  <a:pt x="0" y="686303"/>
                </a:lnTo>
                <a:lnTo>
                  <a:pt x="1288672" y="1979416"/>
                </a:lnTo>
                <a:lnTo>
                  <a:pt x="1288672" y="605740"/>
                </a:lnTo>
                <a:lnTo>
                  <a:pt x="686471"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3" name="Google Shape;33;p21"/>
          <p:cNvSpPr/>
          <p:nvPr/>
        </p:nvSpPr>
        <p:spPr>
          <a:xfrm>
            <a:off x="11410494" y="73978"/>
            <a:ext cx="781736" cy="1200631"/>
          </a:xfrm>
          <a:custGeom>
            <a:avLst/>
            <a:gdLst/>
            <a:ahLst/>
            <a:cxnLst/>
            <a:rect l="l" t="t" r="r" b="b"/>
            <a:pathLst>
              <a:path w="1289050" h="1979930" extrusionOk="0">
                <a:moveTo>
                  <a:pt x="1288672" y="0"/>
                </a:moveTo>
                <a:lnTo>
                  <a:pt x="0" y="1292976"/>
                </a:lnTo>
                <a:lnTo>
                  <a:pt x="686471" y="1979489"/>
                </a:lnTo>
                <a:lnTo>
                  <a:pt x="1288672" y="1373612"/>
                </a:lnTo>
                <a:lnTo>
                  <a:pt x="1288672"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4" name="Google Shape;34;p21"/>
          <p:cNvSpPr/>
          <p:nvPr/>
        </p:nvSpPr>
        <p:spPr>
          <a:xfrm>
            <a:off x="10180929" y="355020"/>
            <a:ext cx="330409" cy="430117"/>
          </a:xfrm>
          <a:custGeom>
            <a:avLst/>
            <a:gdLst/>
            <a:ahLst/>
            <a:cxnLst/>
            <a:rect l="l" t="t" r="r" b="b"/>
            <a:pathLst>
              <a:path w="544830" h="709294" extrusionOk="0">
                <a:moveTo>
                  <a:pt x="188831" y="0"/>
                </a:moveTo>
                <a:lnTo>
                  <a:pt x="0" y="188842"/>
                </a:lnTo>
                <a:lnTo>
                  <a:pt x="166665" y="354533"/>
                </a:lnTo>
                <a:lnTo>
                  <a:pt x="0" y="520204"/>
                </a:lnTo>
                <a:lnTo>
                  <a:pt x="188831" y="709046"/>
                </a:lnTo>
                <a:lnTo>
                  <a:pt x="544580" y="354533"/>
                </a:lnTo>
                <a:lnTo>
                  <a:pt x="188831"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5" name="Google Shape;35;p21"/>
          <p:cNvSpPr/>
          <p:nvPr/>
        </p:nvSpPr>
        <p:spPr>
          <a:xfrm>
            <a:off x="9519048" y="355019"/>
            <a:ext cx="330409" cy="430117"/>
          </a:xfrm>
          <a:custGeom>
            <a:avLst/>
            <a:gdLst/>
            <a:ahLst/>
            <a:cxnLst/>
            <a:rect l="l" t="t" r="r" b="b"/>
            <a:pathLst>
              <a:path w="544830" h="709294" extrusionOk="0">
                <a:moveTo>
                  <a:pt x="355748" y="0"/>
                </a:moveTo>
                <a:lnTo>
                  <a:pt x="0" y="354533"/>
                </a:lnTo>
                <a:lnTo>
                  <a:pt x="355748" y="709046"/>
                </a:lnTo>
                <a:lnTo>
                  <a:pt x="544569" y="520204"/>
                </a:lnTo>
                <a:lnTo>
                  <a:pt x="377915" y="354533"/>
                </a:lnTo>
                <a:lnTo>
                  <a:pt x="544569" y="188842"/>
                </a:lnTo>
                <a:lnTo>
                  <a:pt x="355748"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6" name="Google Shape;36;p21"/>
          <p:cNvSpPr/>
          <p:nvPr/>
        </p:nvSpPr>
        <p:spPr>
          <a:xfrm>
            <a:off x="9800119" y="73977"/>
            <a:ext cx="430147" cy="330385"/>
          </a:xfrm>
          <a:custGeom>
            <a:avLst/>
            <a:gdLst/>
            <a:ahLst/>
            <a:cxnLst/>
            <a:rect l="l" t="t" r="r" b="b"/>
            <a:pathLst>
              <a:path w="709294" h="544830" extrusionOk="0">
                <a:moveTo>
                  <a:pt x="354523" y="0"/>
                </a:moveTo>
                <a:lnTo>
                  <a:pt x="0" y="355706"/>
                </a:lnTo>
                <a:lnTo>
                  <a:pt x="188852" y="544580"/>
                </a:lnTo>
                <a:lnTo>
                  <a:pt x="354523" y="377894"/>
                </a:lnTo>
                <a:lnTo>
                  <a:pt x="686861" y="377894"/>
                </a:lnTo>
                <a:lnTo>
                  <a:pt x="709046" y="355706"/>
                </a:lnTo>
                <a:lnTo>
                  <a:pt x="354523" y="0"/>
                </a:lnTo>
                <a:close/>
              </a:path>
              <a:path w="709294" h="544830" extrusionOk="0">
                <a:moveTo>
                  <a:pt x="686861" y="377894"/>
                </a:moveTo>
                <a:lnTo>
                  <a:pt x="354523" y="377894"/>
                </a:lnTo>
                <a:lnTo>
                  <a:pt x="520193" y="544580"/>
                </a:lnTo>
                <a:lnTo>
                  <a:pt x="686861" y="377894"/>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7" name="Google Shape;37;p21"/>
          <p:cNvSpPr/>
          <p:nvPr/>
        </p:nvSpPr>
        <p:spPr>
          <a:xfrm>
            <a:off x="9800116" y="735815"/>
            <a:ext cx="430147" cy="330385"/>
          </a:xfrm>
          <a:custGeom>
            <a:avLst/>
            <a:gdLst/>
            <a:ahLst/>
            <a:cxnLst/>
            <a:rect l="l" t="t" r="r" b="b"/>
            <a:pathLst>
              <a:path w="709294" h="544830" extrusionOk="0">
                <a:moveTo>
                  <a:pt x="188852" y="0"/>
                </a:moveTo>
                <a:lnTo>
                  <a:pt x="0" y="188811"/>
                </a:lnTo>
                <a:lnTo>
                  <a:pt x="354533" y="544559"/>
                </a:lnTo>
                <a:lnTo>
                  <a:pt x="709056" y="188811"/>
                </a:lnTo>
                <a:lnTo>
                  <a:pt x="686885" y="166644"/>
                </a:lnTo>
                <a:lnTo>
                  <a:pt x="354533" y="166644"/>
                </a:lnTo>
                <a:lnTo>
                  <a:pt x="188852" y="0"/>
                </a:lnTo>
                <a:close/>
              </a:path>
              <a:path w="709294" h="544830" extrusionOk="0">
                <a:moveTo>
                  <a:pt x="520204" y="0"/>
                </a:moveTo>
                <a:lnTo>
                  <a:pt x="354533" y="166644"/>
                </a:lnTo>
                <a:lnTo>
                  <a:pt x="686885" y="166644"/>
                </a:lnTo>
                <a:lnTo>
                  <a:pt x="520204"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8" name="Google Shape;38;p21"/>
          <p:cNvSpPr/>
          <p:nvPr/>
        </p:nvSpPr>
        <p:spPr>
          <a:xfrm>
            <a:off x="9188956" y="657356"/>
            <a:ext cx="1652428" cy="1065474"/>
          </a:xfrm>
          <a:custGeom>
            <a:avLst/>
            <a:gdLst/>
            <a:ahLst/>
            <a:cxnLst/>
            <a:rect l="l" t="t" r="r" b="b"/>
            <a:pathLst>
              <a:path w="2724784" h="1757045" extrusionOk="0">
                <a:moveTo>
                  <a:pt x="394260" y="0"/>
                </a:moveTo>
                <a:lnTo>
                  <a:pt x="0" y="394249"/>
                </a:lnTo>
                <a:lnTo>
                  <a:pt x="1362304" y="1756564"/>
                </a:lnTo>
                <a:lnTo>
                  <a:pt x="1837755" y="1281112"/>
                </a:lnTo>
                <a:lnTo>
                  <a:pt x="1362304" y="1281112"/>
                </a:lnTo>
                <a:lnTo>
                  <a:pt x="475472" y="394249"/>
                </a:lnTo>
                <a:lnTo>
                  <a:pt x="631980" y="237741"/>
                </a:lnTo>
                <a:lnTo>
                  <a:pt x="394260" y="0"/>
                </a:lnTo>
                <a:close/>
              </a:path>
              <a:path w="2724784" h="1757045" extrusionOk="0">
                <a:moveTo>
                  <a:pt x="2330347" y="0"/>
                </a:moveTo>
                <a:lnTo>
                  <a:pt x="2092606" y="237741"/>
                </a:lnTo>
                <a:lnTo>
                  <a:pt x="2249135" y="394249"/>
                </a:lnTo>
                <a:lnTo>
                  <a:pt x="1362304" y="1281112"/>
                </a:lnTo>
                <a:lnTo>
                  <a:pt x="1837755" y="1281112"/>
                </a:lnTo>
                <a:lnTo>
                  <a:pt x="2724618" y="394249"/>
                </a:lnTo>
                <a:lnTo>
                  <a:pt x="2330347" y="0"/>
                </a:lnTo>
                <a:close/>
              </a:path>
            </a:pathLst>
          </a:custGeom>
          <a:solidFill>
            <a:srgbClr val="E9EEF4">
              <a:alpha val="47450"/>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39" name="Google Shape;39;p21"/>
          <p:cNvSpPr/>
          <p:nvPr/>
        </p:nvSpPr>
        <p:spPr>
          <a:xfrm>
            <a:off x="0" y="1"/>
            <a:ext cx="1289287" cy="6857615"/>
          </a:xfrm>
          <a:custGeom>
            <a:avLst/>
            <a:gdLst/>
            <a:ahLst/>
            <a:cxnLst/>
            <a:rect l="l" t="t" r="r" b="b"/>
            <a:pathLst>
              <a:path w="2125980" h="11308715" extrusionOk="0">
                <a:moveTo>
                  <a:pt x="0" y="11308556"/>
                </a:moveTo>
                <a:lnTo>
                  <a:pt x="2125589" y="11308556"/>
                </a:lnTo>
                <a:lnTo>
                  <a:pt x="2125589" y="0"/>
                </a:lnTo>
                <a:lnTo>
                  <a:pt x="0" y="0"/>
                </a:lnTo>
                <a:lnTo>
                  <a:pt x="0" y="11308556"/>
                </a:lnTo>
                <a:close/>
              </a:path>
            </a:pathLst>
          </a:custGeom>
          <a:solidFill>
            <a:srgbClr val="00527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40" name="Google Shape;40;p21"/>
          <p:cNvSpPr txBox="1">
            <a:spLocks noGrp="1"/>
          </p:cNvSpPr>
          <p:nvPr>
            <p:ph type="title"/>
          </p:nvPr>
        </p:nvSpPr>
        <p:spPr>
          <a:xfrm>
            <a:off x="4166472" y="1506739"/>
            <a:ext cx="3859055" cy="690510"/>
          </a:xfrm>
          <a:prstGeom prst="rect">
            <a:avLst/>
          </a:prstGeom>
          <a:noFill/>
          <a:ln>
            <a:noFill/>
          </a:ln>
        </p:spPr>
        <p:txBody>
          <a:bodyPr spcFirstLastPara="1" wrap="square" lIns="0" tIns="0" rIns="0" bIns="0" anchor="ctr" anchorCtr="0">
            <a:normAutofit/>
          </a:bodyPr>
          <a:lstStyle>
            <a:lvl1pPr lvl="0" algn="l">
              <a:lnSpc>
                <a:spcPct val="90000"/>
              </a:lnSpc>
              <a:spcBef>
                <a:spcPts val="0"/>
              </a:spcBef>
              <a:spcAft>
                <a:spcPts val="0"/>
              </a:spcAft>
              <a:buClr>
                <a:srgbClr val="00527B"/>
              </a:buClr>
              <a:buSzPts val="4487"/>
              <a:buFont typeface="Montserrat"/>
              <a:buNone/>
              <a:defRPr sz="4487" b="1" i="0">
                <a:solidFill>
                  <a:srgbClr val="00527B"/>
                </a:solidFill>
                <a:latin typeface="Montserrat"/>
                <a:ea typeface="Montserrat"/>
                <a:cs typeface="Montserrat"/>
                <a:sym typeface="Montserra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1"/>
          <p:cNvSpPr txBox="1">
            <a:spLocks noGrp="1"/>
          </p:cNvSpPr>
          <p:nvPr>
            <p:ph type="body" idx="1"/>
          </p:nvPr>
        </p:nvSpPr>
        <p:spPr>
          <a:xfrm>
            <a:off x="609600" y="1577341"/>
            <a:ext cx="5303520" cy="353943"/>
          </a:xfrm>
          <a:prstGeom prst="rect">
            <a:avLst/>
          </a:prstGeom>
          <a:noFill/>
          <a:ln>
            <a:noFill/>
          </a:ln>
        </p:spPr>
        <p:txBody>
          <a:bodyPr spcFirstLastPara="1" wrap="square" lIns="0" tIns="0" rIns="0" bIns="0" anchor="t" anchorCtr="0">
            <a:spAutoFit/>
          </a:bodyPr>
          <a:lstStyle>
            <a:lvl1pPr marL="457200" lvl="0" indent="-406400" algn="l">
              <a:lnSpc>
                <a:spcPct val="90000"/>
              </a:lnSpc>
              <a:spcBef>
                <a:spcPts val="1000"/>
              </a:spcBef>
              <a:spcAft>
                <a:spcPts val="0"/>
              </a:spcAft>
              <a:buClr>
                <a:schemeClr val="dk1"/>
              </a:buClr>
              <a:buSzPts val="2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1"/>
          <p:cNvSpPr txBox="1">
            <a:spLocks noGrp="1"/>
          </p:cNvSpPr>
          <p:nvPr>
            <p:ph type="body" idx="2"/>
          </p:nvPr>
        </p:nvSpPr>
        <p:spPr>
          <a:xfrm>
            <a:off x="6278880" y="1577341"/>
            <a:ext cx="5303520" cy="353943"/>
          </a:xfrm>
          <a:prstGeom prst="rect">
            <a:avLst/>
          </a:prstGeom>
          <a:noFill/>
          <a:ln>
            <a:noFill/>
          </a:ln>
        </p:spPr>
        <p:txBody>
          <a:bodyPr spcFirstLastPara="1" wrap="square" lIns="0" tIns="0" rIns="0" bIns="0" anchor="t" anchorCtr="0">
            <a:spAutoFit/>
          </a:bodyPr>
          <a:lstStyle>
            <a:lvl1pPr marL="457200" lvl="0" indent="-406400" algn="l">
              <a:lnSpc>
                <a:spcPct val="90000"/>
              </a:lnSpc>
              <a:spcBef>
                <a:spcPts val="1000"/>
              </a:spcBef>
              <a:spcAft>
                <a:spcPts val="0"/>
              </a:spcAft>
              <a:buClr>
                <a:schemeClr val="dk1"/>
              </a:buClr>
              <a:buSzPts val="2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1"/>
          <p:cNvSpPr/>
          <p:nvPr/>
        </p:nvSpPr>
        <p:spPr>
          <a:xfrm>
            <a:off x="2" y="2"/>
            <a:ext cx="1746005" cy="2063946"/>
          </a:xfrm>
          <a:custGeom>
            <a:avLst/>
            <a:gdLst/>
            <a:ahLst/>
            <a:cxnLst/>
            <a:rect l="l" t="t" r="r" b="b"/>
            <a:pathLst>
              <a:path w="2879090" h="3403600" extrusionOk="0">
                <a:moveTo>
                  <a:pt x="2878697" y="0"/>
                </a:moveTo>
                <a:lnTo>
                  <a:pt x="0" y="0"/>
                </a:lnTo>
                <a:lnTo>
                  <a:pt x="0" y="3403540"/>
                </a:lnTo>
                <a:lnTo>
                  <a:pt x="2878697" y="686973"/>
                </a:lnTo>
                <a:lnTo>
                  <a:pt x="2878697" y="0"/>
                </a:lnTo>
                <a:close/>
              </a:path>
            </a:pathLst>
          </a:custGeom>
          <a:solidFill>
            <a:srgbClr val="668E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44" name="Google Shape;44;p21"/>
          <p:cNvSpPr/>
          <p:nvPr/>
        </p:nvSpPr>
        <p:spPr>
          <a:xfrm>
            <a:off x="2" y="0"/>
            <a:ext cx="1746005" cy="2063946"/>
          </a:xfrm>
          <a:custGeom>
            <a:avLst/>
            <a:gdLst/>
            <a:ahLst/>
            <a:cxnLst/>
            <a:rect l="l" t="t" r="r" b="b"/>
            <a:pathLst>
              <a:path w="2879090" h="3403600" extrusionOk="0">
                <a:moveTo>
                  <a:pt x="2878697" y="0"/>
                </a:moveTo>
                <a:lnTo>
                  <a:pt x="0" y="0"/>
                </a:lnTo>
                <a:lnTo>
                  <a:pt x="0" y="3403540"/>
                </a:lnTo>
                <a:lnTo>
                  <a:pt x="2878697" y="0"/>
                </a:lnTo>
                <a:close/>
              </a:path>
            </a:pathLst>
          </a:custGeom>
          <a:solidFill>
            <a:srgbClr val="F6921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45" name="Google Shape;45;p21"/>
          <p:cNvSpPr/>
          <p:nvPr/>
        </p:nvSpPr>
        <p:spPr>
          <a:xfrm>
            <a:off x="3651753" y="6561600"/>
            <a:ext cx="7481945" cy="0"/>
          </a:xfrm>
          <a:custGeom>
            <a:avLst/>
            <a:gdLst/>
            <a:ahLst/>
            <a:cxnLst/>
            <a:rect l="l" t="t" r="r" b="b"/>
            <a:pathLst>
              <a:path w="12337415" h="120000" extrusionOk="0">
                <a:moveTo>
                  <a:pt x="0" y="0"/>
                </a:moveTo>
                <a:lnTo>
                  <a:pt x="12337153" y="0"/>
                </a:lnTo>
              </a:path>
            </a:pathLst>
          </a:custGeom>
          <a:noFill/>
          <a:ln w="10450" cap="flat" cmpd="sng">
            <a:solidFill>
              <a:srgbClr val="B3C6D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092"/>
              <a:buFont typeface="Arial"/>
              <a:buNone/>
            </a:pPr>
            <a:endParaRPr sz="1092" b="0" i="0" u="none" strike="noStrike" cap="none">
              <a:solidFill>
                <a:schemeClr val="dk1"/>
              </a:solidFill>
              <a:latin typeface="Calibri"/>
              <a:ea typeface="Calibri"/>
              <a:cs typeface="Calibri"/>
              <a:sym typeface="Calibri"/>
            </a:endParaRPr>
          </a:p>
        </p:txBody>
      </p:sp>
      <p:sp>
        <p:nvSpPr>
          <p:cNvPr id="46" name="Google Shape;46;p21"/>
          <p:cNvSpPr txBox="1">
            <a:spLocks noGrp="1"/>
          </p:cNvSpPr>
          <p:nvPr>
            <p:ph type="sldNum" idx="12"/>
          </p:nvPr>
        </p:nvSpPr>
        <p:spPr>
          <a:xfrm>
            <a:off x="11133653" y="6311864"/>
            <a:ext cx="731520" cy="348942"/>
          </a:xfrm>
          <a:prstGeom prst="rect">
            <a:avLst/>
          </a:prstGeom>
          <a:noFill/>
          <a:ln>
            <a:noFill/>
          </a:ln>
        </p:spPr>
        <p:txBody>
          <a:bodyPr spcFirstLastPara="1" wrap="square" lIns="0" tIns="0" rIns="0" bIns="0" anchor="ctr" anchorCtr="0">
            <a:noAutofit/>
          </a:bodyPr>
          <a:lstStyle>
            <a:lvl1pPr marL="7701" marR="0" lvl="0"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1pPr>
            <a:lvl2pPr marL="7701" marR="0" lvl="1"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2pPr>
            <a:lvl3pPr marL="7701" marR="0" lvl="2"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3pPr>
            <a:lvl4pPr marL="7701" marR="0" lvl="3"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4pPr>
            <a:lvl5pPr marL="7701" marR="0" lvl="4"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5pPr>
            <a:lvl6pPr marL="7701" marR="0" lvl="5"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6pPr>
            <a:lvl7pPr marL="7701" marR="0" lvl="6"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7pPr>
            <a:lvl8pPr marL="7701" marR="0" lvl="7"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8pPr>
            <a:lvl9pPr marL="7701" marR="0" lvl="8" indent="0" algn="r">
              <a:lnSpc>
                <a:spcPct val="119250"/>
              </a:lnSpc>
              <a:spcBef>
                <a:spcPts val="0"/>
              </a:spcBef>
              <a:spcAft>
                <a:spcPts val="0"/>
              </a:spcAft>
              <a:buClr>
                <a:srgbClr val="000000"/>
              </a:buClr>
              <a:buSzPts val="2400"/>
              <a:buFont typeface="Arial"/>
              <a:buNone/>
              <a:defRPr sz="2400" b="0" i="0" u="none" strike="noStrike" cap="none">
                <a:solidFill>
                  <a:srgbClr val="F6921E"/>
                </a:solidFill>
                <a:latin typeface="Calibri"/>
                <a:ea typeface="Calibri"/>
                <a:cs typeface="Calibri"/>
                <a:sym typeface="Calibri"/>
              </a:defRPr>
            </a:lvl9pPr>
          </a:lstStyle>
          <a:p>
            <a:pPr marL="7701" lvl="0" indent="0" algn="r" rtl="0">
              <a:spcBef>
                <a:spcPts val="0"/>
              </a:spcBef>
              <a:spcAft>
                <a:spcPts val="0"/>
              </a:spcAft>
              <a:buNone/>
            </a:pPr>
            <a:fld id="{00000000-1234-1234-1234-123412341234}" type="slidenum">
              <a:rPr lang="en-US"/>
              <a:t>‹#›</a:t>
            </a:fld>
            <a:endParaRPr>
              <a:solidFill>
                <a:srgbClr val="888888"/>
              </a:solidFill>
            </a:endParaRPr>
          </a:p>
        </p:txBody>
      </p:sp>
      <p:pic>
        <p:nvPicPr>
          <p:cNvPr id="47" name="Google Shape;47;p21"/>
          <p:cNvPicPr preferRelativeResize="0"/>
          <p:nvPr/>
        </p:nvPicPr>
        <p:blipFill rotWithShape="1">
          <a:blip r:embed="rId2">
            <a:alphaModFix/>
          </a:blip>
          <a:srcRect/>
          <a:stretch/>
        </p:blipFill>
        <p:spPr>
          <a:xfrm>
            <a:off x="2032611" y="6247672"/>
            <a:ext cx="1428638" cy="32624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p:cSld name="Заголовок раздела">
    <p:bg>
      <p:bgPr>
        <a:solidFill>
          <a:schemeClr val="lt1"/>
        </a:solidFill>
        <a:effectLst/>
      </p:bgPr>
    </p:bg>
    <p:spTree>
      <p:nvGrpSpPr>
        <p:cNvPr id="1" name="Shape 48"/>
        <p:cNvGrpSpPr/>
        <p:nvPr/>
      </p:nvGrpSpPr>
      <p:grpSpPr>
        <a:xfrm>
          <a:off x="0" y="0"/>
          <a:ext cx="0" cy="0"/>
          <a:chOff x="0" y="0"/>
          <a:chExt cx="0" cy="0"/>
        </a:xfrm>
      </p:grpSpPr>
      <p:sp>
        <p:nvSpPr>
          <p:cNvPr id="49" name="Google Shape;49;p17"/>
          <p:cNvSpPr/>
          <p:nvPr/>
        </p:nvSpPr>
        <p:spPr>
          <a:xfrm flipH="1">
            <a:off x="0" y="0"/>
            <a:ext cx="11401168" cy="6858000"/>
          </a:xfrm>
          <a:prstGeom prst="rect">
            <a:avLst/>
          </a:prstGeom>
          <a:blipFill rotWithShape="1">
            <a:blip r:embed="rId2">
              <a:alphaModFix/>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Roboto"/>
              <a:ea typeface="Roboto"/>
              <a:cs typeface="Roboto"/>
              <a:sym typeface="Roboto"/>
            </a:endParaRPr>
          </a:p>
        </p:txBody>
      </p:sp>
      <p:sp>
        <p:nvSpPr>
          <p:cNvPr id="50" name="Google Shape;50;p17"/>
          <p:cNvSpPr txBox="1">
            <a:spLocks noGrp="1"/>
          </p:cNvSpPr>
          <p:nvPr>
            <p:ph type="sldNum" idx="12"/>
          </p:nvPr>
        </p:nvSpPr>
        <p:spPr>
          <a:xfrm>
            <a:off x="11278503" y="6090572"/>
            <a:ext cx="828962" cy="673843"/>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1pPr>
            <a:lvl2pPr marL="0" marR="0" lvl="1"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2pPr>
            <a:lvl3pPr marL="0" marR="0" lvl="2"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3pPr>
            <a:lvl4pPr marL="0" marR="0" lvl="3"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4pPr>
            <a:lvl5pPr marL="0" marR="0" lvl="4"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5pPr>
            <a:lvl6pPr marL="0" marR="0" lvl="5"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6pPr>
            <a:lvl7pPr marL="0" marR="0" lvl="6"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7pPr>
            <a:lvl8pPr marL="0" marR="0" lvl="7"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8pPr>
            <a:lvl9pPr marL="0" marR="0" lvl="8" indent="0" algn="l">
              <a:lnSpc>
                <a:spcPct val="100000"/>
              </a:lnSpc>
              <a:spcBef>
                <a:spcPts val="0"/>
              </a:spcBef>
              <a:spcAft>
                <a:spcPts val="0"/>
              </a:spcAft>
              <a:buClr>
                <a:srgbClr val="000000"/>
              </a:buClr>
              <a:buSzPts val="1200"/>
              <a:buFont typeface="Arial"/>
              <a:buNone/>
              <a:defRPr sz="3600" b="1" i="0" u="none" strike="noStrike" cap="none">
                <a:solidFill>
                  <a:srgbClr val="B3C7DC"/>
                </a:solidFill>
                <a:latin typeface="Montserrat"/>
                <a:ea typeface="Montserrat"/>
                <a:cs typeface="Montserrat"/>
                <a:sym typeface="Montserrat"/>
              </a:defRPr>
            </a:lvl9pPr>
          </a:lstStyle>
          <a:p>
            <a:pPr marL="0" lvl="0" indent="0" algn="l" rtl="0">
              <a:spcBef>
                <a:spcPts val="0"/>
              </a:spcBef>
              <a:spcAft>
                <a:spcPts val="0"/>
              </a:spcAft>
              <a:buNone/>
            </a:pPr>
            <a:fld id="{00000000-1234-1234-1234-123412341234}" type="slidenum">
              <a:rPr lang="en-US"/>
              <a:t>‹#›</a:t>
            </a:fld>
            <a:endParaRPr/>
          </a:p>
        </p:txBody>
      </p:sp>
      <p:pic>
        <p:nvPicPr>
          <p:cNvPr id="51" name="Google Shape;51;p17"/>
          <p:cNvPicPr preferRelativeResize="0"/>
          <p:nvPr/>
        </p:nvPicPr>
        <p:blipFill rotWithShape="1">
          <a:blip r:embed="rId3">
            <a:alphaModFix/>
          </a:blip>
          <a:srcRect/>
          <a:stretch/>
        </p:blipFill>
        <p:spPr>
          <a:xfrm>
            <a:off x="9230584" y="552190"/>
            <a:ext cx="2247826" cy="749275"/>
          </a:xfrm>
          <a:prstGeom prst="rect">
            <a:avLst/>
          </a:prstGeom>
          <a:noFill/>
          <a:ln>
            <a:noFill/>
          </a:ln>
        </p:spPr>
      </p:pic>
    </p:spTree>
  </p:cSld>
  <p:clrMapOvr>
    <a:masterClrMapping/>
  </p:clrMapOvr>
  <p:extLst>
    <p:ext uri="{DCECCB84-F9BA-43D5-87BE-67443E8EF086}">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731">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2"/>
        <p:cNvGrpSpPr/>
        <p:nvPr/>
      </p:nvGrpSpPr>
      <p:grpSpPr>
        <a:xfrm>
          <a:off x="0" y="0"/>
          <a:ext cx="0" cy="0"/>
          <a:chOff x="0" y="0"/>
          <a:chExt cx="0" cy="0"/>
        </a:xfrm>
      </p:grpSpPr>
      <p:sp>
        <p:nvSpPr>
          <p:cNvPr id="53" name="Google Shape;53;p2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5" name="Google Shape;5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8"/>
        <p:cNvGrpSpPr/>
        <p:nvPr/>
      </p:nvGrpSpPr>
      <p:grpSpPr>
        <a:xfrm>
          <a:off x="0" y="0"/>
          <a:ext cx="0" cy="0"/>
          <a:chOff x="0" y="0"/>
          <a:chExt cx="0" cy="0"/>
        </a:xfrm>
      </p:grpSpPr>
      <p:sp>
        <p:nvSpPr>
          <p:cNvPr id="59" name="Google Shape;59;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4"/>
        <p:cNvGrpSpPr/>
        <p:nvPr/>
      </p:nvGrpSpPr>
      <p:grpSpPr>
        <a:xfrm>
          <a:off x="0" y="0"/>
          <a:ext cx="0" cy="0"/>
          <a:chOff x="0" y="0"/>
          <a:chExt cx="0" cy="0"/>
        </a:xfrm>
      </p:grpSpPr>
      <p:sp>
        <p:nvSpPr>
          <p:cNvPr id="65" name="Google Shape;65;p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67" name="Google Shape;6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0"/>
        <p:cNvGrpSpPr/>
        <p:nvPr/>
      </p:nvGrpSpPr>
      <p:grpSpPr>
        <a:xfrm>
          <a:off x="0" y="0"/>
          <a:ext cx="0" cy="0"/>
          <a:chOff x="0" y="0"/>
          <a:chExt cx="0" cy="0"/>
        </a:xfrm>
      </p:grpSpPr>
      <p:sp>
        <p:nvSpPr>
          <p:cNvPr id="71" name="Google Shape;71;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7"/>
        <p:cNvGrpSpPr/>
        <p:nvPr/>
      </p:nvGrpSpPr>
      <p:grpSpPr>
        <a:xfrm>
          <a:off x="0" y="0"/>
          <a:ext cx="0" cy="0"/>
          <a:chOff x="0" y="0"/>
          <a:chExt cx="0" cy="0"/>
        </a:xfrm>
      </p:grpSpPr>
      <p:sp>
        <p:nvSpPr>
          <p:cNvPr id="78" name="Google Shape;78;p2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0" name="Google Shape;80;p2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2" name="Google Shape;82;p2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a4f0d2637a_0_314"/>
          <p:cNvSpPr txBox="1">
            <a:spLocks noGrp="1"/>
          </p:cNvSpPr>
          <p:nvPr>
            <p:ph type="title"/>
          </p:nvPr>
        </p:nvSpPr>
        <p:spPr>
          <a:xfrm>
            <a:off x="2157934" y="317355"/>
            <a:ext cx="8755500" cy="618600"/>
          </a:xfrm>
          <a:prstGeom prst="rect">
            <a:avLst/>
          </a:prstGeom>
          <a:noFill/>
          <a:ln>
            <a:noFill/>
          </a:ln>
        </p:spPr>
        <p:txBody>
          <a:bodyPr spcFirstLastPara="1" wrap="square" lIns="0" tIns="9225" rIns="0" bIns="0" anchor="ctr" anchorCtr="0">
            <a:noAutofit/>
          </a:bodyPr>
          <a:lstStyle/>
          <a:p>
            <a:pPr marL="7701" lvl="0" indent="0" algn="l" rtl="0">
              <a:lnSpc>
                <a:spcPct val="90000"/>
              </a:lnSpc>
              <a:spcBef>
                <a:spcPts val="0"/>
              </a:spcBef>
              <a:spcAft>
                <a:spcPts val="0"/>
              </a:spcAft>
              <a:buClr>
                <a:srgbClr val="00527B"/>
              </a:buClr>
              <a:buSzPts val="4400"/>
              <a:buFont typeface="Calibri"/>
              <a:buNone/>
            </a:pPr>
            <a:r>
              <a:rPr lang="en-US" sz="4400" dirty="0" smtClean="0">
                <a:latin typeface="Calibri"/>
                <a:ea typeface="Calibri"/>
                <a:cs typeface="Calibri"/>
                <a:sym typeface="Calibri"/>
              </a:rPr>
              <a:t>Innovation Scoring</a:t>
            </a:r>
            <a:endParaRPr sz="4400" dirty="0">
              <a:latin typeface="Calibri"/>
              <a:ea typeface="Calibri"/>
              <a:cs typeface="Calibri"/>
              <a:sym typeface="Calibri"/>
            </a:endParaRPr>
          </a:p>
        </p:txBody>
      </p:sp>
      <p:sp>
        <p:nvSpPr>
          <p:cNvPr id="126" name="Google Shape;126;ga4f0d2637a_0_314"/>
          <p:cNvSpPr/>
          <p:nvPr/>
        </p:nvSpPr>
        <p:spPr>
          <a:xfrm>
            <a:off x="3651947" y="6561573"/>
            <a:ext cx="7494980" cy="0"/>
          </a:xfrm>
          <a:custGeom>
            <a:avLst/>
            <a:gdLst/>
            <a:ahLst/>
            <a:cxnLst/>
            <a:rect l="l" t="t" r="r" b="b"/>
            <a:pathLst>
              <a:path w="12337415" h="120000" extrusionOk="0">
                <a:moveTo>
                  <a:pt x="0" y="0"/>
                </a:moveTo>
                <a:lnTo>
                  <a:pt x="12337153" y="0"/>
                </a:lnTo>
              </a:path>
            </a:pathLst>
          </a:custGeom>
          <a:noFill/>
          <a:ln w="10450" cap="flat" cmpd="sng">
            <a:solidFill>
              <a:srgbClr val="B3C6D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662"/>
              <a:buFont typeface="Arial"/>
              <a:buNone/>
            </a:pPr>
            <a:endParaRPr sz="662" b="0" i="0" u="none" strike="noStrike" cap="none">
              <a:solidFill>
                <a:schemeClr val="dk1"/>
              </a:solidFill>
              <a:latin typeface="Calibri"/>
              <a:ea typeface="Calibri"/>
              <a:cs typeface="Calibri"/>
              <a:sym typeface="Calibri"/>
            </a:endParaRPr>
          </a:p>
        </p:txBody>
      </p:sp>
      <p:sp>
        <p:nvSpPr>
          <p:cNvPr id="127" name="Google Shape;127;ga4f0d2637a_0_314"/>
          <p:cNvSpPr txBox="1">
            <a:spLocks noGrp="1"/>
          </p:cNvSpPr>
          <p:nvPr>
            <p:ph type="sldNum" idx="12"/>
          </p:nvPr>
        </p:nvSpPr>
        <p:spPr>
          <a:xfrm>
            <a:off x="11133653" y="6311864"/>
            <a:ext cx="731400" cy="348900"/>
          </a:xfrm>
          <a:prstGeom prst="rect">
            <a:avLst/>
          </a:prstGeom>
          <a:noFill/>
          <a:ln>
            <a:noFill/>
          </a:ln>
        </p:spPr>
        <p:txBody>
          <a:bodyPr spcFirstLastPara="1" wrap="square" lIns="0" tIns="0" rIns="0" bIns="0" anchor="ctr" anchorCtr="0">
            <a:noAutofit/>
          </a:bodyPr>
          <a:lstStyle/>
          <a:p>
            <a:pPr marL="7701" lvl="0" indent="0" algn="r" rtl="0">
              <a:lnSpc>
                <a:spcPct val="119250"/>
              </a:lnSpc>
              <a:spcBef>
                <a:spcPts val="0"/>
              </a:spcBef>
              <a:spcAft>
                <a:spcPts val="0"/>
              </a:spcAft>
              <a:buSzPts val="2400"/>
              <a:buNone/>
            </a:pPr>
            <a:fld id="{00000000-1234-1234-1234-123412341234}" type="slidenum">
              <a:rPr lang="en-US">
                <a:solidFill>
                  <a:srgbClr val="F6921E"/>
                </a:solidFill>
              </a:rPr>
              <a:t>1</a:t>
            </a:fld>
            <a:endParaRPr/>
          </a:p>
        </p:txBody>
      </p:sp>
      <p:sp>
        <p:nvSpPr>
          <p:cNvPr id="128" name="Google Shape;128;ga4f0d2637a_0_314"/>
          <p:cNvSpPr txBox="1"/>
          <p:nvPr/>
        </p:nvSpPr>
        <p:spPr>
          <a:xfrm>
            <a:off x="7239001" y="6358944"/>
            <a:ext cx="3895200" cy="140400"/>
          </a:xfrm>
          <a:prstGeom prst="rect">
            <a:avLst/>
          </a:prstGeom>
          <a:noFill/>
          <a:ln>
            <a:noFill/>
          </a:ln>
        </p:spPr>
        <p:txBody>
          <a:bodyPr spcFirstLastPara="1" wrap="square" lIns="0" tIns="1925" rIns="0" bIns="0" anchor="t" anchorCtr="0">
            <a:noAutofit/>
          </a:bodyPr>
          <a:lstStyle/>
          <a:p>
            <a:pPr marL="7701" marR="0" lvl="0" indent="0" algn="r" rtl="0">
              <a:lnSpc>
                <a:spcPct val="100000"/>
              </a:lnSpc>
              <a:spcBef>
                <a:spcPts val="0"/>
              </a:spcBef>
              <a:spcAft>
                <a:spcPts val="0"/>
              </a:spcAft>
              <a:buClr>
                <a:srgbClr val="000000"/>
              </a:buClr>
              <a:buSzPts val="900"/>
              <a:buFont typeface="Arial"/>
              <a:buNone/>
            </a:pPr>
            <a:r>
              <a:rPr lang="en-US" sz="900" b="0" i="0" u="none" strike="noStrike" cap="none">
                <a:solidFill>
                  <a:srgbClr val="8796A4"/>
                </a:solidFill>
                <a:latin typeface="Calibri"/>
                <a:ea typeface="Calibri"/>
                <a:cs typeface="Calibri"/>
                <a:sym typeface="Calibri"/>
              </a:rPr>
              <a:t>©202</a:t>
            </a:r>
            <a:r>
              <a:rPr lang="en-US" sz="900">
                <a:solidFill>
                  <a:srgbClr val="8796A4"/>
                </a:solidFill>
                <a:latin typeface="Calibri"/>
                <a:ea typeface="Calibri"/>
                <a:cs typeface="Calibri"/>
                <a:sym typeface="Calibri"/>
              </a:rPr>
              <a:t>1</a:t>
            </a:r>
            <a:r>
              <a:rPr lang="en-US" sz="900" b="0" i="0" u="none" strike="noStrike" cap="none">
                <a:solidFill>
                  <a:srgbClr val="8796A4"/>
                </a:solidFill>
                <a:latin typeface="Calibri"/>
                <a:ea typeface="Calibri"/>
                <a:cs typeface="Calibri"/>
                <a:sym typeface="Calibri"/>
              </a:rPr>
              <a:t> Vecteris – FOR INTERNAL USE ONLY – DO NOT DISTRIBUTE</a:t>
            </a:r>
            <a:endParaRPr sz="900" b="0" i="0" u="none" strike="noStrike" cap="none">
              <a:solidFill>
                <a:schemeClr val="dk1"/>
              </a:solidFill>
              <a:latin typeface="Calibri"/>
              <a:ea typeface="Calibri"/>
              <a:cs typeface="Calibri"/>
              <a:sym typeface="Calibri"/>
            </a:endParaRPr>
          </a:p>
        </p:txBody>
      </p:sp>
      <p:sp>
        <p:nvSpPr>
          <p:cNvPr id="10" name="TextBox 9"/>
          <p:cNvSpPr txBox="1"/>
          <p:nvPr/>
        </p:nvSpPr>
        <p:spPr>
          <a:xfrm>
            <a:off x="9891687" y="1316603"/>
            <a:ext cx="2214180" cy="420115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effectLst/>
                <a:uLnTx/>
                <a:uFillTx/>
                <a:latin typeface="Calibri"/>
                <a:cs typeface="Calibri"/>
              </a:rPr>
              <a:t>Score each item on a scale of 0 </a:t>
            </a:r>
            <a:r>
              <a:rPr kumimoji="0" lang="mr-IN" b="0" i="0" u="none" strike="noStrike" kern="0" cap="none" spc="0" normalizeH="0" baseline="0" noProof="0" dirty="0" smtClean="0">
                <a:ln>
                  <a:noFill/>
                </a:ln>
                <a:effectLst/>
                <a:uLnTx/>
                <a:uFillTx/>
                <a:latin typeface="Calibri"/>
                <a:cs typeface="Calibri"/>
              </a:rPr>
              <a:t>–</a:t>
            </a:r>
            <a:r>
              <a:rPr kumimoji="0" lang="en-US" b="0" i="0" u="none" strike="noStrike" kern="0" cap="none" spc="0" normalizeH="0" baseline="0" noProof="0" dirty="0" smtClean="0">
                <a:ln>
                  <a:noFill/>
                </a:ln>
                <a:effectLst/>
                <a:uLnTx/>
                <a:uFillTx/>
                <a:latin typeface="Calibri"/>
                <a:cs typeface="Calibri"/>
              </a:rPr>
              <a:t> 5 or leave it blank. 1 is low and 5 is high for both Benefit and Cost.  Use 0 to not score the item.</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a:ln>
                <a:noFill/>
              </a:ln>
              <a:effectLst/>
              <a:uLnTx/>
              <a:uFillTx/>
              <a:latin typeface="Calibri"/>
              <a:cs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effectLst/>
                <a:uLnTx/>
                <a:uFillTx/>
                <a:latin typeface="Calibri"/>
                <a:cs typeface="Calibri"/>
              </a:rPr>
              <a:t>For example, an item with 5’s on the Benefit side and 1’s on the Cost side will calculate the maximum score.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a:ln>
                <a:noFill/>
              </a:ln>
              <a:effectLst/>
              <a:uLnTx/>
              <a:uFillTx/>
              <a:latin typeface="Calibri"/>
              <a:cs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effectLst/>
                <a:uLnTx/>
                <a:uFillTx/>
                <a:latin typeface="Calibri"/>
                <a:cs typeface="Calibri"/>
              </a:rPr>
              <a:t>Adjust the weight of each column to reflect your priorities. Weighting is flexible and can add up to any number you choose.  Add, edit, and remove columns to suit your needs</a:t>
            </a:r>
            <a:r>
              <a:rPr kumimoji="0" lang="en-US" sz="1500" b="0" i="0" u="none" strike="noStrike" kern="0" cap="none" spc="0" normalizeH="0" baseline="0" noProof="0" dirty="0" smtClean="0">
                <a:ln>
                  <a:noFill/>
                </a:ln>
                <a:effectLst/>
                <a:uLnTx/>
                <a:uFillTx/>
              </a:rPr>
              <a:t>.  </a:t>
            </a:r>
            <a:endParaRPr kumimoji="0" lang="en-US" sz="1500" b="0" i="0" u="none" strike="noStrike" kern="0" cap="none" spc="0" normalizeH="0" baseline="0" noProof="0" dirty="0">
              <a:ln>
                <a:noFill/>
              </a:ln>
              <a:effectLst/>
              <a:uLnTx/>
              <a:uFillTx/>
            </a:endParaRPr>
          </a:p>
        </p:txBody>
      </p:sp>
      <p:graphicFrame>
        <p:nvGraphicFramePr>
          <p:cNvPr id="12" name="Content Placeholder 4">
            <a:extLst>
              <a:ext uri="{FF2B5EF4-FFF2-40B4-BE49-F238E27FC236}">
                <a16:creationId xmlns="" xmlns:a16="http://schemas.microsoft.com/office/drawing/2014/main" id="{F1146BF0-9E0A-EA44-9AD8-53BD84F0BA14}"/>
              </a:ext>
            </a:extLst>
          </p:cNvPr>
          <p:cNvGraphicFramePr>
            <a:graphicFrameLocks/>
          </p:cNvGraphicFramePr>
          <p:nvPr>
            <p:extLst>
              <p:ext uri="{D42A27DB-BD31-4B8C-83A1-F6EECF244321}">
                <p14:modId xmlns:p14="http://schemas.microsoft.com/office/powerpoint/2010/main" val="2487450941"/>
              </p:ext>
            </p:extLst>
          </p:nvPr>
        </p:nvGraphicFramePr>
        <p:xfrm>
          <a:off x="1445679" y="1316619"/>
          <a:ext cx="8390337" cy="4214523"/>
        </p:xfrm>
        <a:graphic>
          <a:graphicData uri="http://schemas.openxmlformats.org/drawingml/2006/table">
            <a:tbl>
              <a:tblPr firstRow="1" bandRow="1"/>
              <a:tblGrid>
                <a:gridCol w="1540254">
                  <a:extLst>
                    <a:ext uri="{9D8B030D-6E8A-4147-A177-3AD203B41FA5}">
                      <a16:colId xmlns="" xmlns:a16="http://schemas.microsoft.com/office/drawing/2014/main" val="628201640"/>
                    </a:ext>
                  </a:extLst>
                </a:gridCol>
                <a:gridCol w="2871152">
                  <a:extLst>
                    <a:ext uri="{9D8B030D-6E8A-4147-A177-3AD203B41FA5}">
                      <a16:colId xmlns="" xmlns:a16="http://schemas.microsoft.com/office/drawing/2014/main" val="1754062234"/>
                    </a:ext>
                  </a:extLst>
                </a:gridCol>
                <a:gridCol w="641711">
                  <a:extLst>
                    <a:ext uri="{9D8B030D-6E8A-4147-A177-3AD203B41FA5}">
                      <a16:colId xmlns="" xmlns:a16="http://schemas.microsoft.com/office/drawing/2014/main" val="2189701786"/>
                    </a:ext>
                  </a:extLst>
                </a:gridCol>
                <a:gridCol w="567463"/>
                <a:gridCol w="580973"/>
                <a:gridCol w="594485"/>
                <a:gridCol w="729595"/>
                <a:gridCol w="864704">
                  <a:extLst>
                    <a:ext uri="{9D8B030D-6E8A-4147-A177-3AD203B41FA5}">
                      <a16:colId xmlns="" xmlns:a16="http://schemas.microsoft.com/office/drawing/2014/main" val="3161078960"/>
                    </a:ext>
                  </a:extLst>
                </a:gridCol>
              </a:tblGrid>
              <a:tr h="267295">
                <a:tc rowSpan="2">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9pPr>
                    </a:lstStyle>
                    <a:p>
                      <a:r>
                        <a:rPr lang="en-US" sz="1100" b="0" i="0" dirty="0">
                          <a:solidFill>
                            <a:srgbClr val="FFFFFF"/>
                          </a:solidFill>
                          <a:latin typeface="+mj-lt"/>
                        </a:rPr>
                        <a:t>Criteria</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rowSpan="2">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9pPr>
                    </a:lstStyle>
                    <a:p>
                      <a:r>
                        <a:rPr lang="en-US" sz="1100" b="0" i="0" dirty="0">
                          <a:solidFill>
                            <a:srgbClr val="FFFFFF"/>
                          </a:solidFill>
                          <a:latin typeface="+mj-lt"/>
                        </a:rPr>
                        <a:t>Definition</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gridSpan="5">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9pPr>
                    </a:lstStyle>
                    <a:p>
                      <a:r>
                        <a:rPr lang="en-US" sz="1100" b="0" i="0" dirty="0">
                          <a:solidFill>
                            <a:srgbClr val="FFFFFF"/>
                          </a:solidFill>
                          <a:latin typeface="+mj-lt"/>
                        </a:rPr>
                        <a:t>Scoring </a:t>
                      </a:r>
                      <a:r>
                        <a:rPr lang="en-US" sz="1100" b="0" i="0" dirty="0" smtClean="0">
                          <a:solidFill>
                            <a:srgbClr val="FFFFFF"/>
                          </a:solidFill>
                          <a:latin typeface="+mj-lt"/>
                        </a:rPr>
                        <a:t>Criteria</a:t>
                      </a:r>
                      <a:endParaRPr lang="en-US" sz="1100" b="0" i="0"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dirty="0">
                          <a:solidFill>
                            <a:srgbClr val="FFFFFF"/>
                          </a:solidFill>
                          <a:latin typeface="+mj-lt"/>
                        </a:rPr>
                        <a:t>Weighting</a:t>
                      </a:r>
                    </a:p>
                    <a:p>
                      <a:endParaRPr lang="en-US" sz="1100" b="0" i="0"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extLst>
                  <a:ext uri="{0D108BD9-81ED-4DB2-BD59-A6C34878D82A}">
                    <a16:rowId xmlns="" xmlns:a16="http://schemas.microsoft.com/office/drawing/2014/main" val="1998290932"/>
                  </a:ext>
                </a:extLst>
              </a:tr>
              <a:tr h="267295">
                <a:tc vMerge="1">
                  <a:txBody>
                    <a:bodyPr/>
                    <a:lstStyle/>
                    <a:p>
                      <a:endParaRPr lang="en-US"/>
                    </a:p>
                  </a:txBody>
                  <a:tcPr/>
                </a:tc>
                <a:tc vMerge="1">
                  <a:txBody>
                    <a:bodyPr/>
                    <a:lstStyle/>
                    <a:p>
                      <a:endParaRPr lang="en-US"/>
                    </a:p>
                  </a:txBody>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r>
                        <a:rPr lang="en-US" sz="1100" b="0" i="0" dirty="0">
                          <a:solidFill>
                            <a:srgbClr val="FFFFFF"/>
                          </a:solidFill>
                          <a:latin typeface="+mj-lt"/>
                        </a:rPr>
                        <a:t>5</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A9099"/>
                    </a:solidFill>
                  </a:tcPr>
                </a:tc>
                <a:tc>
                  <a:txBody>
                    <a:bodyPr/>
                    <a:lstStyle/>
                    <a:p>
                      <a:pPr algn="ctr"/>
                      <a:r>
                        <a:rPr lang="en-US" sz="1100" b="0" i="0" dirty="0">
                          <a:solidFill>
                            <a:srgbClr val="FFFFFF"/>
                          </a:solidFill>
                          <a:latin typeface="+mj-lt"/>
                        </a:rPr>
                        <a:t>4</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A9099"/>
                    </a:solidFill>
                  </a:tcPr>
                </a:tc>
                <a:tc>
                  <a:txBody>
                    <a:bodyPr/>
                    <a:lstStyle/>
                    <a:p>
                      <a:pPr algn="ctr"/>
                      <a:r>
                        <a:rPr lang="en-US" sz="1100" b="0" i="0" dirty="0">
                          <a:solidFill>
                            <a:srgbClr val="FFFFFF"/>
                          </a:solidFill>
                          <a:latin typeface="+mj-lt"/>
                        </a:rPr>
                        <a:t>3</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A9099"/>
                    </a:solidFill>
                  </a:tcPr>
                </a:tc>
                <a:tc>
                  <a:txBody>
                    <a:bodyPr/>
                    <a:lstStyle/>
                    <a:p>
                      <a:pPr algn="ctr"/>
                      <a:r>
                        <a:rPr lang="en-US" sz="1100" b="0" i="0" dirty="0">
                          <a:solidFill>
                            <a:srgbClr val="FFFFFF"/>
                          </a:solidFill>
                          <a:latin typeface="+mj-lt"/>
                        </a:rPr>
                        <a:t>2</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A9099"/>
                    </a:solidFill>
                  </a:tcPr>
                </a:tc>
                <a:tc>
                  <a:txBody>
                    <a:bodyPr/>
                    <a:lstStyle/>
                    <a:p>
                      <a:pPr algn="ctr"/>
                      <a:r>
                        <a:rPr lang="en-US" sz="1100" b="0" i="0" dirty="0">
                          <a:solidFill>
                            <a:srgbClr val="FFFFFF"/>
                          </a:solidFill>
                          <a:latin typeface="+mj-lt"/>
                        </a:rPr>
                        <a:t>1</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A9099"/>
                    </a:solidFill>
                  </a:tcPr>
                </a:tc>
                <a:tc vMerge="1">
                  <a:txBody>
                    <a:bodyPr/>
                    <a:lstStyle/>
                    <a:p>
                      <a:endParaRPr lang="en-US"/>
                    </a:p>
                  </a:txBody>
                  <a:tcPr/>
                </a:tc>
                <a:extLst>
                  <a:ext uri="{0D108BD9-81ED-4DB2-BD59-A6C34878D82A}">
                    <a16:rowId xmlns="" xmlns:a16="http://schemas.microsoft.com/office/drawing/2014/main" val="2162238657"/>
                  </a:ext>
                </a:extLst>
              </a:tr>
              <a:tr h="377357">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100" b="0" i="0" dirty="0">
                          <a:solidFill>
                            <a:srgbClr val="FFFFFF"/>
                          </a:solidFill>
                          <a:latin typeface="+mj-lt"/>
                        </a:rPr>
                        <a:t>Benefits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endParaRPr lang="en-US" sz="1100" b="0" i="0"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gridSpan="5">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endParaRPr lang="en-US" sz="1100" b="0" i="0"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endParaRPr lang="en-US"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extLst>
                  <a:ext uri="{0D108BD9-81ED-4DB2-BD59-A6C34878D82A}">
                    <a16:rowId xmlns="" xmlns:a16="http://schemas.microsoft.com/office/drawing/2014/main" val="2825606139"/>
                  </a:ext>
                </a:extLst>
              </a:tr>
              <a:tr h="44025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dirty="0">
                          <a:solidFill>
                            <a:schemeClr val="tx1"/>
                          </a:solidFill>
                          <a:latin typeface="+mj-lt"/>
                        </a:rPr>
                        <a:t>Strategic Alignment</a:t>
                      </a:r>
                    </a:p>
                    <a:p>
                      <a:endParaRPr lang="en-US" sz="1050" b="0" i="0" dirty="0">
                        <a:solidFill>
                          <a:schemeClr val="tx1"/>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u="none" strike="noStrike" kern="1200" dirty="0">
                          <a:solidFill>
                            <a:schemeClr val="tx1"/>
                          </a:solidFill>
                          <a:effectLst/>
                          <a:latin typeface="+mj-lt"/>
                          <a:ea typeface="+mn-ea"/>
                          <a:cs typeface="+mn-cs"/>
                        </a:rPr>
                        <a:t>Fits our core </a:t>
                      </a:r>
                      <a:r>
                        <a:rPr lang="en-US" sz="1050" b="0" i="0" u="none" strike="noStrike" kern="1200" dirty="0" smtClean="0">
                          <a:solidFill>
                            <a:schemeClr val="tx1"/>
                          </a:solidFill>
                          <a:effectLst/>
                          <a:latin typeface="+mj-lt"/>
                          <a:ea typeface="+mn-ea"/>
                          <a:cs typeface="+mn-cs"/>
                        </a:rPr>
                        <a:t>capabilities</a:t>
                      </a:r>
                      <a:endParaRPr lang="en-US" sz="1050" b="0" i="0" dirty="0">
                        <a:solidFill>
                          <a:schemeClr val="tx1"/>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r>
                        <a:rPr lang="en-US" sz="1050" b="0" i="0" dirty="0">
                          <a:solidFill>
                            <a:srgbClr val="000000"/>
                          </a:solidFill>
                          <a:latin typeface="+mj-lt"/>
                        </a:rPr>
                        <a:t>Best</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r>
                        <a:rPr lang="en-US" sz="1050" b="0" i="0" dirty="0">
                          <a:solidFill>
                            <a:schemeClr val="tx1"/>
                          </a:solidFill>
                          <a:latin typeface="+mj-lt"/>
                        </a:rPr>
                        <a:t>Worst</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r>
                        <a:rPr lang="en-US" sz="1050" b="0" i="0" dirty="0">
                          <a:solidFill>
                            <a:schemeClr val="tx1"/>
                          </a:solidFill>
                          <a:latin typeface="+mj-lt"/>
                        </a:rPr>
                        <a:t>50</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extLst>
                  <a:ext uri="{0D108BD9-81ED-4DB2-BD59-A6C34878D82A}">
                    <a16:rowId xmlns="" xmlns:a16="http://schemas.microsoft.com/office/drawing/2014/main" val="1582983376"/>
                  </a:ext>
                </a:extLst>
              </a:tr>
              <a:tr h="45121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dirty="0">
                          <a:solidFill>
                            <a:schemeClr val="tx1"/>
                          </a:solidFill>
                          <a:latin typeface="+mj-lt"/>
                        </a:rPr>
                        <a:t>Customer Need/Value</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u="none" strike="noStrike" kern="1200" dirty="0">
                          <a:solidFill>
                            <a:schemeClr val="tx1"/>
                          </a:solidFill>
                          <a:effectLst/>
                          <a:latin typeface="+mj-lt"/>
                          <a:ea typeface="+mn-ea"/>
                          <a:cs typeface="+mn-cs"/>
                        </a:rPr>
                        <a:t>Solution solves an urgent and expensive problem for customer</a:t>
                      </a:r>
                      <a:endParaRPr lang="en-US" sz="1050" b="0" i="0" dirty="0">
                        <a:solidFill>
                          <a:schemeClr val="tx1"/>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r>
                        <a:rPr lang="en-US" sz="1050" b="0" i="0" dirty="0">
                          <a:solidFill>
                            <a:srgbClr val="000000"/>
                          </a:solidFill>
                          <a:latin typeface="+mj-lt"/>
                        </a:rPr>
                        <a:t>High</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r>
                        <a:rPr lang="en-US" sz="1050" b="0" i="0" dirty="0">
                          <a:solidFill>
                            <a:schemeClr val="tx1"/>
                          </a:solidFill>
                          <a:latin typeface="+mj-lt"/>
                        </a:rPr>
                        <a:t>Low</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r>
                        <a:rPr lang="en-US" sz="1050" b="0" i="0" dirty="0">
                          <a:solidFill>
                            <a:schemeClr val="tx1"/>
                          </a:solidFill>
                          <a:latin typeface="+mj-lt"/>
                        </a:rPr>
                        <a:t>30</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extLst>
                  <a:ext uri="{0D108BD9-81ED-4DB2-BD59-A6C34878D82A}">
                    <a16:rowId xmlns="" xmlns:a16="http://schemas.microsoft.com/office/drawing/2014/main" val="831543159"/>
                  </a:ext>
                </a:extLst>
              </a:tr>
              <a:tr h="382598">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chemeClr val="tx1"/>
                          </a:solidFill>
                          <a:latin typeface="+mj-lt"/>
                        </a:rPr>
                        <a:t>Distinctiveness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chemeClr val="tx1"/>
                          </a:solidFill>
                          <a:latin typeface="+mj-lt"/>
                        </a:rPr>
                        <a:t>Differentiation from competitors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r>
                        <a:rPr lang="en-US" sz="1050" b="0" i="0" dirty="0">
                          <a:solidFill>
                            <a:srgbClr val="000000"/>
                          </a:solidFill>
                          <a:latin typeface="+mj-lt"/>
                        </a:rPr>
                        <a:t>Unique</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r>
                        <a:rPr lang="en-US" sz="1050" b="0" i="0" dirty="0">
                          <a:solidFill>
                            <a:schemeClr val="tx1"/>
                          </a:solidFill>
                          <a:latin typeface="+mj-lt"/>
                        </a:rPr>
                        <a:t>Common</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r>
                        <a:rPr lang="en-US" sz="1050" b="0" i="0" dirty="0">
                          <a:solidFill>
                            <a:schemeClr val="tx1"/>
                          </a:solidFill>
                          <a:latin typeface="+mj-lt"/>
                        </a:rPr>
                        <a:t>25</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extLst>
                  <a:ext uri="{0D108BD9-81ED-4DB2-BD59-A6C34878D82A}">
                    <a16:rowId xmlns="" xmlns:a16="http://schemas.microsoft.com/office/drawing/2014/main" val="226935995"/>
                  </a:ext>
                </a:extLst>
              </a:tr>
              <a:tr h="382598">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chemeClr val="tx1"/>
                          </a:solidFill>
                          <a:latin typeface="+mj-lt"/>
                        </a:rPr>
                        <a:t>ROI</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chemeClr val="tx1"/>
                          </a:solidFill>
                          <a:latin typeface="+mj-lt"/>
                        </a:rPr>
                        <a:t>Includes capital costs, margin, revenue stream over 36 </a:t>
                      </a:r>
                      <a:r>
                        <a:rPr lang="en-US" sz="1050" b="0" i="0" dirty="0" smtClean="0">
                          <a:solidFill>
                            <a:schemeClr val="tx1"/>
                          </a:solidFill>
                          <a:latin typeface="+mj-lt"/>
                        </a:rPr>
                        <a:t>months </a:t>
                      </a:r>
                      <a:endParaRPr lang="en-US" sz="1050" b="0" i="0" dirty="0">
                        <a:solidFill>
                          <a:schemeClr val="tx1"/>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r>
                        <a:rPr lang="en-US" sz="1050" b="0" i="0" dirty="0">
                          <a:solidFill>
                            <a:srgbClr val="000000"/>
                          </a:solidFill>
                          <a:latin typeface="+mj-lt"/>
                        </a:rPr>
                        <a:t>High</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r>
                        <a:rPr lang="en-US" sz="1050" b="0" i="0" dirty="0">
                          <a:solidFill>
                            <a:schemeClr val="tx1"/>
                          </a:solidFill>
                          <a:latin typeface="+mj-lt"/>
                        </a:rPr>
                        <a:t>Low</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0" i="0" dirty="0">
                          <a:solidFill>
                            <a:schemeClr val="tx1"/>
                          </a:solidFill>
                          <a:latin typeface="+mj-lt"/>
                        </a:rPr>
                        <a:t>20</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extLst>
                  <a:ext uri="{0D108BD9-81ED-4DB2-BD59-A6C34878D82A}">
                    <a16:rowId xmlns="" xmlns:a16="http://schemas.microsoft.com/office/drawing/2014/main" val="4294843093"/>
                  </a:ext>
                </a:extLst>
              </a:tr>
              <a:tr h="382598">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100" b="0" i="0" dirty="0">
                          <a:solidFill>
                            <a:srgbClr val="FFFFFF"/>
                          </a:solidFill>
                          <a:latin typeface="+mj-lt"/>
                        </a:rPr>
                        <a:t>Costs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endParaRPr lang="en-US" sz="1100" b="0" i="0"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gridSpan="5">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endParaRPr lang="en-US" sz="1050" b="0" i="0"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endParaRPr lang="en-US" sz="1050" b="0" i="0" dirty="0">
                        <a:solidFill>
                          <a:srgbClr val="FFFFFF"/>
                        </a:solidFill>
                        <a:latin typeface="+mj-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solidFill>
                  </a:tcPr>
                </a:tc>
                <a:extLst>
                  <a:ext uri="{0D108BD9-81ED-4DB2-BD59-A6C34878D82A}">
                    <a16:rowId xmlns="" xmlns:a16="http://schemas.microsoft.com/office/drawing/2014/main" val="1323239714"/>
                  </a:ext>
                </a:extLst>
              </a:tr>
              <a:tr h="401176">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rgbClr val="000000"/>
                          </a:solidFill>
                          <a:latin typeface="+mj-lt"/>
                        </a:rPr>
                        <a:t>Ease of Sales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rgbClr val="000000"/>
                          </a:solidFill>
                          <a:latin typeface="+mj-lt"/>
                        </a:rPr>
                        <a:t>Ability for sales to sell based on knowledge, skills and abilities.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r>
                        <a:rPr lang="en-US" sz="1050" b="0" i="0" dirty="0">
                          <a:solidFill>
                            <a:srgbClr val="000000"/>
                          </a:solidFill>
                          <a:latin typeface="+mj-lt"/>
                        </a:rPr>
                        <a:t>Hard</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r>
                        <a:rPr lang="en-US" sz="1050" b="0" i="0" dirty="0">
                          <a:solidFill>
                            <a:srgbClr val="000000"/>
                          </a:solidFill>
                          <a:latin typeface="+mj-lt"/>
                        </a:rPr>
                        <a:t>Easy</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r>
                        <a:rPr lang="en-US" sz="1050" b="0" i="0" dirty="0">
                          <a:solidFill>
                            <a:srgbClr val="000000"/>
                          </a:solidFill>
                          <a:latin typeface="+mj-lt"/>
                        </a:rPr>
                        <a:t>25</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extLst>
                  <a:ext uri="{0D108BD9-81ED-4DB2-BD59-A6C34878D82A}">
                    <a16:rowId xmlns="" xmlns:a16="http://schemas.microsoft.com/office/drawing/2014/main" val="4242342716"/>
                  </a:ext>
                </a:extLst>
              </a:tr>
              <a:tr h="382598">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rgbClr val="000000"/>
                          </a:solidFill>
                          <a:latin typeface="+mj-lt"/>
                        </a:rPr>
                        <a:t>Operational Costs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rgbClr val="000000"/>
                          </a:solidFill>
                          <a:latin typeface="+mj-lt"/>
                        </a:rPr>
                        <a:t>Relative impact to operations compared to current state</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r>
                        <a:rPr lang="en-US" sz="1050" b="0" i="0" dirty="0">
                          <a:solidFill>
                            <a:srgbClr val="000000"/>
                          </a:solidFill>
                          <a:latin typeface="+mj-lt"/>
                        </a:rPr>
                        <a:t>High</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endParaRPr lang="en-US" sz="105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p>
                      <a:pPr algn="l"/>
                      <a:r>
                        <a:rPr lang="en-US" sz="1050" b="0" i="0" dirty="0">
                          <a:solidFill>
                            <a:srgbClr val="000000"/>
                          </a:solidFill>
                          <a:latin typeface="+mj-lt"/>
                        </a:rPr>
                        <a:t>Low</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r>
                        <a:rPr lang="en-US" sz="1050" b="0" i="0" dirty="0">
                          <a:solidFill>
                            <a:srgbClr val="000000"/>
                          </a:solidFill>
                          <a:latin typeface="+mj-lt"/>
                        </a:rPr>
                        <a:t>20</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40000"/>
                      </a:srgbClr>
                    </a:solidFill>
                  </a:tcPr>
                </a:tc>
                <a:extLst>
                  <a:ext uri="{0D108BD9-81ED-4DB2-BD59-A6C34878D82A}">
                    <a16:rowId xmlns="" xmlns:a16="http://schemas.microsoft.com/office/drawing/2014/main" val="3082947940"/>
                  </a:ext>
                </a:extLst>
              </a:tr>
              <a:tr h="382598">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rgbClr val="000000"/>
                          </a:solidFill>
                          <a:latin typeface="+mj-lt"/>
                        </a:rPr>
                        <a:t>Risks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r>
                        <a:rPr lang="en-US" sz="1050" b="0" i="0" dirty="0">
                          <a:solidFill>
                            <a:srgbClr val="000000"/>
                          </a:solidFill>
                          <a:latin typeface="+mj-lt"/>
                        </a:rPr>
                        <a:t>How far from our current organizational capabilities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l"/>
                      <a:r>
                        <a:rPr lang="en-US" sz="1050" b="0" i="0" dirty="0">
                          <a:solidFill>
                            <a:srgbClr val="000000"/>
                          </a:solidFill>
                          <a:latin typeface="+mj-lt"/>
                        </a:rPr>
                        <a:t>Many</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endParaRPr lang="en-US" sz="105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p>
                      <a:pPr algn="l"/>
                      <a:r>
                        <a:rPr lang="en-US" sz="1050" b="0" i="0" dirty="0">
                          <a:solidFill>
                            <a:srgbClr val="000000"/>
                          </a:solidFill>
                          <a:latin typeface="+mj-lt"/>
                        </a:rPr>
                        <a:t>Few</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Arial"/>
                          <a:sym typeface="Arial"/>
                        </a:defRPr>
                      </a:lvl9pPr>
                    </a:lstStyle>
                    <a:p>
                      <a:pPr algn="ctr"/>
                      <a:r>
                        <a:rPr lang="en-US" sz="1050" b="0" i="0" dirty="0">
                          <a:solidFill>
                            <a:srgbClr val="000000"/>
                          </a:solidFill>
                          <a:latin typeface="+mj-lt"/>
                        </a:rPr>
                        <a:t>30</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527C">
                        <a:tint val="20000"/>
                      </a:srgbClr>
                    </a:solidFill>
                  </a:tcPr>
                </a:tc>
                <a:extLst>
                  <a:ext uri="{0D108BD9-81ED-4DB2-BD59-A6C34878D82A}">
                    <a16:rowId xmlns="" xmlns:a16="http://schemas.microsoft.com/office/drawing/2014/main" val="2692698134"/>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216</Words>
  <Application>Microsoft Macintosh PowerPoint</Application>
  <PresentationFormat>Custom</PresentationFormat>
  <Paragraphs>54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Innovation Scoring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AMEND Value- Complexity Matrix PLOT Product Opportunities</dc:title>
  <dc:creator>Samuel Michel</dc:creator>
  <cp:lastModifiedBy>Josh Hershner</cp:lastModifiedBy>
  <cp:revision>3</cp:revision>
  <dcterms:created xsi:type="dcterms:W3CDTF">2020-10-22T15:15:22Z</dcterms:created>
  <dcterms:modified xsi:type="dcterms:W3CDTF">2021-04-14T13:00:42Z</dcterms:modified>
</cp:coreProperties>
</file>