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</p:sldIdLst>
  <p:sldSz cy="6858000" cx="12192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Montserrat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8" roundtripDataSignature="AMtx7mj2LG/zhq7a1YO/QIPziIhu6yQY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F4BDEE5-13FC-4639-81DE-3F945D939AA0}">
  <a:tblStyle styleId="{8F4BDEE5-13FC-4639-81DE-3F945D939AA0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Montserrat-bold.fntdata"/><Relationship Id="rId14" Type="http://schemas.openxmlformats.org/officeDocument/2006/relationships/font" Target="fonts/Montserrat-regular.fntdata"/><Relationship Id="rId17" Type="http://schemas.openxmlformats.org/officeDocument/2006/relationships/font" Target="fonts/Montserrat-boldItalic.fntdata"/><Relationship Id="rId16" Type="http://schemas.openxmlformats.org/officeDocument/2006/relationships/font" Target="fonts/Montserrat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4f0d2637a_0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9" name="Google Shape;139;ga4f0d2637a_0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8" name="Google Shape;14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 showMasterSp="0">
  <p:cSld name="1_Two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1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1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1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1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1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1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1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1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1"/>
          <p:cNvSpPr/>
          <p:nvPr/>
        </p:nvSpPr>
        <p:spPr>
          <a:xfrm>
            <a:off x="0" y="1"/>
            <a:ext cx="1289287" cy="6857615"/>
          </a:xfrm>
          <a:custGeom>
            <a:rect b="b" l="l" r="r" t="t"/>
            <a:pathLst>
              <a:path extrusionOk="0" h="11308715" w="212598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1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b="1" i="0" sz="4487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" type="body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1"/>
          <p:cNvSpPr txBox="1"/>
          <p:nvPr>
            <p:ph idx="2" type="body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1"/>
          <p:cNvSpPr/>
          <p:nvPr/>
        </p:nvSpPr>
        <p:spPr>
          <a:xfrm>
            <a:off x="2" y="2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21"/>
          <p:cNvSpPr/>
          <p:nvPr/>
        </p:nvSpPr>
        <p:spPr>
          <a:xfrm>
            <a:off x="2" y="0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3651753" y="6561600"/>
            <a:ext cx="7481945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33" name="Google Shape;3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8" name="Google Shape;98;p2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05" name="Google Shape;105;p3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6" name="Google Shape;106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0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0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0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0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20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0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0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0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0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>
  <p:cSld name="Заголовок раздела">
    <p:bg>
      <p:bgPr>
        <a:solidFill>
          <a:schemeClr val="lt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/>
          <p:nvPr>
            <p:ph idx="12" type="sldNum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5" name="Google Shape;5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7" name="Google Shape;6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2" name="Google Shape;82;p2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8.jpg"/><Relationship Id="rId5" Type="http://schemas.openxmlformats.org/officeDocument/2006/relationships/image" Target="../media/image7.jpg"/><Relationship Id="rId6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Jobs to be Done Formula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1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1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28" name="Google Shape;128;p1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©2021 Vecteris – FOR INTERNAL USE ONLY – DO NOT DISTRIBUTE</a:t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"/>
          <p:cNvSpPr txBox="1"/>
          <p:nvPr/>
        </p:nvSpPr>
        <p:spPr>
          <a:xfrm>
            <a:off x="2157934" y="3108137"/>
            <a:ext cx="9288519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Examples 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Cool my house when it’s warm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Feed me when I’m on the go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Get me to work efficiently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"/>
          <p:cNvSpPr txBox="1"/>
          <p:nvPr/>
        </p:nvSpPr>
        <p:spPr>
          <a:xfrm>
            <a:off x="2116493" y="1675909"/>
            <a:ext cx="8095673" cy="14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Verb	      Object		 Context		</a:t>
            </a:r>
            <a:r>
              <a:rPr b="0" i="0" lang="en-US" sz="4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0" i="0" sz="4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" name="Google Shape;131;p1"/>
          <p:cNvGrpSpPr/>
          <p:nvPr/>
        </p:nvGrpSpPr>
        <p:grpSpPr>
          <a:xfrm>
            <a:off x="3433704" y="1800429"/>
            <a:ext cx="672465" cy="672465"/>
            <a:chOff x="3695700" y="1955292"/>
            <a:chExt cx="672465" cy="672465"/>
          </a:xfrm>
        </p:grpSpPr>
        <p:sp>
          <p:nvSpPr>
            <p:cNvPr id="132" name="Google Shape;132;p1"/>
            <p:cNvSpPr/>
            <p:nvPr/>
          </p:nvSpPr>
          <p:spPr>
            <a:xfrm>
              <a:off x="3695700" y="1955799"/>
              <a:ext cx="672465" cy="671830"/>
            </a:xfrm>
            <a:custGeom>
              <a:rect b="b" l="l" r="r" t="t"/>
              <a:pathLst>
                <a:path extrusionOk="0" h="671830" w="672464">
                  <a:moveTo>
                    <a:pt x="672084" y="228600"/>
                  </a:moveTo>
                  <a:lnTo>
                    <a:pt x="443611" y="228600"/>
                  </a:lnTo>
                  <a:lnTo>
                    <a:pt x="443611" y="0"/>
                  </a:lnTo>
                  <a:lnTo>
                    <a:pt x="228473" y="0"/>
                  </a:lnTo>
                  <a:lnTo>
                    <a:pt x="228473" y="228600"/>
                  </a:lnTo>
                  <a:lnTo>
                    <a:pt x="0" y="228600"/>
                  </a:lnTo>
                  <a:lnTo>
                    <a:pt x="0" y="443230"/>
                  </a:lnTo>
                  <a:lnTo>
                    <a:pt x="228473" y="443230"/>
                  </a:lnTo>
                  <a:lnTo>
                    <a:pt x="228473" y="671830"/>
                  </a:lnTo>
                  <a:lnTo>
                    <a:pt x="443611" y="671830"/>
                  </a:lnTo>
                  <a:lnTo>
                    <a:pt x="443611" y="443230"/>
                  </a:lnTo>
                  <a:lnTo>
                    <a:pt x="672084" y="443230"/>
                  </a:lnTo>
                  <a:lnTo>
                    <a:pt x="672084" y="228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"/>
            <p:cNvSpPr/>
            <p:nvPr/>
          </p:nvSpPr>
          <p:spPr>
            <a:xfrm>
              <a:off x="3695700" y="1955292"/>
              <a:ext cx="672465" cy="672465"/>
            </a:xfrm>
            <a:custGeom>
              <a:rect b="b" l="l" r="r" t="t"/>
              <a:pathLst>
                <a:path extrusionOk="0" h="672464" w="672464">
                  <a:moveTo>
                    <a:pt x="0" y="228473"/>
                  </a:moveTo>
                  <a:lnTo>
                    <a:pt x="228473" y="228473"/>
                  </a:lnTo>
                  <a:lnTo>
                    <a:pt x="228473" y="0"/>
                  </a:lnTo>
                  <a:lnTo>
                    <a:pt x="443611" y="0"/>
                  </a:lnTo>
                  <a:lnTo>
                    <a:pt x="443611" y="228473"/>
                  </a:lnTo>
                  <a:lnTo>
                    <a:pt x="672084" y="228473"/>
                  </a:lnTo>
                  <a:lnTo>
                    <a:pt x="672084" y="443611"/>
                  </a:lnTo>
                  <a:lnTo>
                    <a:pt x="443611" y="443611"/>
                  </a:lnTo>
                  <a:lnTo>
                    <a:pt x="443611" y="672084"/>
                  </a:lnTo>
                  <a:lnTo>
                    <a:pt x="228473" y="672084"/>
                  </a:lnTo>
                  <a:lnTo>
                    <a:pt x="228473" y="443611"/>
                  </a:lnTo>
                  <a:lnTo>
                    <a:pt x="0" y="443611"/>
                  </a:lnTo>
                  <a:lnTo>
                    <a:pt x="0" y="2284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4" name="Google Shape;134;p1"/>
          <p:cNvGrpSpPr/>
          <p:nvPr/>
        </p:nvGrpSpPr>
        <p:grpSpPr>
          <a:xfrm>
            <a:off x="6020000" y="1800424"/>
            <a:ext cx="672465" cy="672465"/>
            <a:chOff x="3695700" y="1955292"/>
            <a:chExt cx="672465" cy="672465"/>
          </a:xfrm>
        </p:grpSpPr>
        <p:sp>
          <p:nvSpPr>
            <p:cNvPr id="135" name="Google Shape;135;p1"/>
            <p:cNvSpPr/>
            <p:nvPr/>
          </p:nvSpPr>
          <p:spPr>
            <a:xfrm>
              <a:off x="3695700" y="1955799"/>
              <a:ext cx="672465" cy="671830"/>
            </a:xfrm>
            <a:custGeom>
              <a:rect b="b" l="l" r="r" t="t"/>
              <a:pathLst>
                <a:path extrusionOk="0" h="671830" w="672464">
                  <a:moveTo>
                    <a:pt x="672084" y="228600"/>
                  </a:moveTo>
                  <a:lnTo>
                    <a:pt x="443611" y="228600"/>
                  </a:lnTo>
                  <a:lnTo>
                    <a:pt x="443611" y="0"/>
                  </a:lnTo>
                  <a:lnTo>
                    <a:pt x="228473" y="0"/>
                  </a:lnTo>
                  <a:lnTo>
                    <a:pt x="228473" y="228600"/>
                  </a:lnTo>
                  <a:lnTo>
                    <a:pt x="0" y="228600"/>
                  </a:lnTo>
                  <a:lnTo>
                    <a:pt x="0" y="443230"/>
                  </a:lnTo>
                  <a:lnTo>
                    <a:pt x="228473" y="443230"/>
                  </a:lnTo>
                  <a:lnTo>
                    <a:pt x="228473" y="671830"/>
                  </a:lnTo>
                  <a:lnTo>
                    <a:pt x="443611" y="671830"/>
                  </a:lnTo>
                  <a:lnTo>
                    <a:pt x="443611" y="443230"/>
                  </a:lnTo>
                  <a:lnTo>
                    <a:pt x="672084" y="443230"/>
                  </a:lnTo>
                  <a:lnTo>
                    <a:pt x="672084" y="228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"/>
            <p:cNvSpPr/>
            <p:nvPr/>
          </p:nvSpPr>
          <p:spPr>
            <a:xfrm>
              <a:off x="3695700" y="1955292"/>
              <a:ext cx="672465" cy="672465"/>
            </a:xfrm>
            <a:custGeom>
              <a:rect b="b" l="l" r="r" t="t"/>
              <a:pathLst>
                <a:path extrusionOk="0" h="672464" w="672464">
                  <a:moveTo>
                    <a:pt x="0" y="228473"/>
                  </a:moveTo>
                  <a:lnTo>
                    <a:pt x="228473" y="228473"/>
                  </a:lnTo>
                  <a:lnTo>
                    <a:pt x="228473" y="0"/>
                  </a:lnTo>
                  <a:lnTo>
                    <a:pt x="443611" y="0"/>
                  </a:lnTo>
                  <a:lnTo>
                    <a:pt x="443611" y="228473"/>
                  </a:lnTo>
                  <a:lnTo>
                    <a:pt x="672084" y="228473"/>
                  </a:lnTo>
                  <a:lnTo>
                    <a:pt x="672084" y="443611"/>
                  </a:lnTo>
                  <a:lnTo>
                    <a:pt x="443611" y="443611"/>
                  </a:lnTo>
                  <a:lnTo>
                    <a:pt x="443611" y="672084"/>
                  </a:lnTo>
                  <a:lnTo>
                    <a:pt x="228473" y="672084"/>
                  </a:lnTo>
                  <a:lnTo>
                    <a:pt x="228473" y="443611"/>
                  </a:lnTo>
                  <a:lnTo>
                    <a:pt x="0" y="443611"/>
                  </a:lnTo>
                  <a:lnTo>
                    <a:pt x="0" y="22847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4f0d2637a_0_314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a4f0d2637a_0_314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43" name="Google Shape;143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©2021 Vecteris – FOR INTERNAL USE ONLY – DO NOT DISTRIBUTE</a:t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ga4f0d2637a_0_314"/>
          <p:cNvSpPr txBox="1"/>
          <p:nvPr/>
        </p:nvSpPr>
        <p:spPr>
          <a:xfrm>
            <a:off x="2163482" y="758246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Montserrat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Calibri"/>
                <a:ea typeface="Calibri"/>
                <a:cs typeface="Calibri"/>
                <a:sym typeface="Calibri"/>
              </a:rPr>
              <a:t>Jobs to be Done Worksheet</a:t>
            </a:r>
            <a:endParaRPr/>
          </a:p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Montserrat"/>
              <a:buNone/>
            </a:pPr>
            <a:r>
              <a:rPr b="1" i="0" lang="en-US" sz="2000" u="none" cap="none" strike="noStrike">
                <a:solidFill>
                  <a:srgbClr val="00527B"/>
                </a:solidFill>
                <a:latin typeface="Calibri"/>
                <a:ea typeface="Calibri"/>
                <a:cs typeface="Calibri"/>
                <a:sym typeface="Calibri"/>
              </a:rPr>
              <a:t>Use this simple sheet to capture, evaluate, and prioritize </a:t>
            </a:r>
            <a:br>
              <a:rPr b="1" i="0" lang="en-US" sz="2000" u="none" cap="none" strike="noStrike">
                <a:solidFill>
                  <a:srgbClr val="00527B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4400" u="none" cap="none" strike="noStrike">
              <a:solidFill>
                <a:srgbClr val="0052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45" name="Google Shape;145;ga4f0d2637a_0_314"/>
          <p:cNvGraphicFramePr/>
          <p:nvPr/>
        </p:nvGraphicFramePr>
        <p:xfrm>
          <a:off x="1523019" y="15867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{8F4BDEE5-13FC-4639-81DE-3F945D939AA0}</a:tableStyleId>
              </a:tblPr>
              <a:tblGrid>
                <a:gridCol w="2921075"/>
                <a:gridCol w="2832275"/>
                <a:gridCol w="1075775"/>
                <a:gridCol w="1299875"/>
                <a:gridCol w="1210225"/>
                <a:gridCol w="1075775"/>
              </a:tblGrid>
              <a:tr h="6831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Pain Point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(e.g. – I dislike, I wish, If only…)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000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A4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Job to be Done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(Action Verb + Object + Context)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0000" marB="0" marR="0" marL="0"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A4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45109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Category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0000" marB="0" marR="0" marL="0"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A4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19063" marR="18034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Primary  Consumer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0000" marB="0" marR="0" marL="0"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A4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188595" marR="18034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Consumer  Desire 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188595" marR="180340" rtl="0" algn="ctr">
                        <a:lnSpc>
                          <a:spcPct val="100000"/>
                        </a:lnSpc>
                        <a:spcBef>
                          <a:spcPts val="315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(High = 3)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0000" marB="0" marR="0" marL="0"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A4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227329" marR="21082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Company </a:t>
                      </a:r>
                      <a:endParaRPr b="1" sz="1100" u="none" cap="none" strike="noStrike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227329" marR="210820" rtl="0" algn="ctr">
                        <a:lnSpc>
                          <a:spcPct val="100000"/>
                        </a:lnSpc>
                        <a:spcBef>
                          <a:spcPts val="315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Fit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0" lvl="0" marL="254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(High = 3)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0000" marB="0" marR="0" marL="0"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A4A4"/>
                    </a:solidFill>
                  </a:tcPr>
                </a:tc>
              </a:tr>
              <a:tr h="366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</a:tr>
              <a:tr h="366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ADADA"/>
                    </a:solidFill>
                  </a:tcPr>
                </a:tc>
              </a:tr>
              <a:tr h="3669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>
                    <a:lnL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A0A0A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Additional Reading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53" name="Google Shape;153;p2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©2021 Vecteris – FOR INTERNAL USE ONLY – DO NOT DISTRIBUTE</a:t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"/>
          <p:cNvSpPr/>
          <p:nvPr/>
        </p:nvSpPr>
        <p:spPr>
          <a:xfrm>
            <a:off x="2100232" y="2164899"/>
            <a:ext cx="1962912" cy="296418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"/>
          <p:cNvSpPr/>
          <p:nvPr/>
        </p:nvSpPr>
        <p:spPr>
          <a:xfrm>
            <a:off x="4372532" y="2164899"/>
            <a:ext cx="2007346" cy="296418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2"/>
          <p:cNvSpPr/>
          <p:nvPr/>
        </p:nvSpPr>
        <p:spPr>
          <a:xfrm>
            <a:off x="6748312" y="2164899"/>
            <a:ext cx="1967483" cy="296418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"/>
          <p:cNvSpPr/>
          <p:nvPr/>
        </p:nvSpPr>
        <p:spPr>
          <a:xfrm>
            <a:off x="9067719" y="2164899"/>
            <a:ext cx="1805940" cy="296418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2020-10-22T15:15:22Z</dcterms:created>
  <dc:creator>Samuel Michel</dc:creator>
</cp:coreProperties>
</file>