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6858000" cx="12192000"/>
  <p:notesSz cx="20104100" cy="1130935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440">
          <p15:clr>
            <a:srgbClr val="A4A3A4"/>
          </p15:clr>
        </p15:guide>
        <p15:guide id="2" pos="7217">
          <p15:clr>
            <a:srgbClr val="A4A3A4"/>
          </p15:clr>
        </p15:guide>
      </p15:sldGuideLst>
    </p:ext>
    <p:ext uri="GoogleSlidesCustomDataVersion2">
      <go:slidesCustomData xmlns:go="http://customooxmlschemas.google.com/" r:id="rId13" roundtripDataSignature="AMtx7mjk7UmQmMTHmoB0/zgCoDYpqt77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954A8CA-2B57-45E4-9780-F01A11B47436}">
  <a:tblStyle styleId="{E954A8CA-2B57-45E4-9780-F01A11B47436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440" orient="horz"/>
        <p:guide pos="721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customschemas.google.com/relationships/presentationmetadata" Target="metadata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11387138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ac057a6491_1_76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gac057a6491_1_7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ac057a6491_1_4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gac057a6491_1_46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2" name="Google Shape;112;gac057a6491_1_46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ac057a6491_1_6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1" name="Google Shape;121;gac057a6491_1_66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2" name="Google Shape;122;gac057a6491_1_66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6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5" name="Google Shape;135;p6:notes"/>
          <p:cNvSpPr txBox="1"/>
          <p:nvPr>
            <p:ph idx="12" type="sldNum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ac057a6491_1_92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gac057a6491_1_92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5" name="Google Shape;145;gac057a6491_1_92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ac094c5d01_1_0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gac094c5d01_1_0:notes"/>
          <p:cNvSpPr txBox="1"/>
          <p:nvPr>
            <p:ph idx="1" type="body"/>
          </p:nvPr>
        </p:nvSpPr>
        <p:spPr>
          <a:xfrm>
            <a:off x="2009775" y="5441950"/>
            <a:ext cx="16084499" cy="44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5" name="Google Shape;155;gac094c5d01_1_0:notes"/>
          <p:cNvSpPr txBox="1"/>
          <p:nvPr>
            <p:ph idx="12" type="sldNum"/>
          </p:nvPr>
        </p:nvSpPr>
        <p:spPr>
          <a:xfrm>
            <a:off x="11387138" y="10742613"/>
            <a:ext cx="87123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obj">
  <p:cSld name="OBJEC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0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0"/>
          <p:cNvSpPr/>
          <p:nvPr/>
        </p:nvSpPr>
        <p:spPr>
          <a:xfrm>
            <a:off x="7799683" y="3367089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0"/>
          <p:cNvSpPr/>
          <p:nvPr/>
        </p:nvSpPr>
        <p:spPr>
          <a:xfrm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0"/>
          <p:cNvSpPr txBox="1"/>
          <p:nvPr>
            <p:ph idx="11" type="ftr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10"/>
          <p:cNvSpPr txBox="1"/>
          <p:nvPr>
            <p:ph idx="10" type="dt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10"/>
          <p:cNvSpPr txBox="1"/>
          <p:nvPr>
            <p:ph idx="12" type="sldNum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" name="Google Shape;20;p10"/>
          <p:cNvSpPr/>
          <p:nvPr/>
        </p:nvSpPr>
        <p:spPr>
          <a:xfrm>
            <a:off x="6875742" y="1"/>
            <a:ext cx="5316574" cy="3616141"/>
          </a:xfrm>
          <a:custGeom>
            <a:rect b="b" l="l" r="r" t="t"/>
            <a:pathLst>
              <a:path extrusionOk="0" h="5963285" w="876681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0"/>
          <p:cNvSpPr/>
          <p:nvPr/>
        </p:nvSpPr>
        <p:spPr>
          <a:xfrm>
            <a:off x="9471276" y="818615"/>
            <a:ext cx="676606" cy="881028"/>
          </a:xfrm>
          <a:custGeom>
            <a:rect b="b" l="l" r="r" t="t"/>
            <a:pathLst>
              <a:path extrusionOk="0" h="1452880" w="1115694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0"/>
          <p:cNvSpPr/>
          <p:nvPr/>
        </p:nvSpPr>
        <p:spPr>
          <a:xfrm>
            <a:off x="10826977" y="818616"/>
            <a:ext cx="676606" cy="881028"/>
          </a:xfrm>
          <a:custGeom>
            <a:rect b="b" l="l" r="r" t="t"/>
            <a:pathLst>
              <a:path extrusionOk="0" h="1452880" w="1115694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0"/>
          <p:cNvSpPr/>
          <p:nvPr/>
        </p:nvSpPr>
        <p:spPr>
          <a:xfrm>
            <a:off x="10046972" y="242989"/>
            <a:ext cx="881090" cy="676558"/>
          </a:xfrm>
          <a:custGeom>
            <a:rect b="b" l="l" r="r" t="t"/>
            <a:pathLst>
              <a:path extrusionOk="0" h="1115695" w="145288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extrusionOk="0" h="1115695" w="145288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0"/>
          <p:cNvSpPr/>
          <p:nvPr/>
        </p:nvSpPr>
        <p:spPr>
          <a:xfrm>
            <a:off x="10046973" y="1598592"/>
            <a:ext cx="881090" cy="676558"/>
          </a:xfrm>
          <a:custGeom>
            <a:rect b="b" l="l" r="r" t="t"/>
            <a:pathLst>
              <a:path extrusionOk="0" h="1115695" w="145288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extrusionOk="0" h="1115695" w="145288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0"/>
          <p:cNvSpPr/>
          <p:nvPr/>
        </p:nvSpPr>
        <p:spPr>
          <a:xfrm>
            <a:off x="8795164" y="1437888"/>
            <a:ext cx="3384570" cy="2181776"/>
          </a:xfrm>
          <a:custGeom>
            <a:rect b="b" l="l" r="r" t="t"/>
            <a:pathLst>
              <a:path extrusionOk="0" h="3597910" w="5581015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extrusionOk="0" h="3597910" w="5581015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1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1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1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1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11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1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11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1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1"/>
          <p:cNvSpPr/>
          <p:nvPr/>
        </p:nvSpPr>
        <p:spPr>
          <a:xfrm>
            <a:off x="0" y="1"/>
            <a:ext cx="1289287" cy="6857615"/>
          </a:xfrm>
          <a:custGeom>
            <a:rect b="b" l="l" r="r" t="t"/>
            <a:pathLst>
              <a:path extrusionOk="0" h="11308715" w="212598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1"/>
          <p:cNvSpPr txBox="1"/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87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1"/>
          <p:cNvSpPr txBox="1"/>
          <p:nvPr>
            <p:ph idx="1" type="body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2" type="body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/>
          <p:nvPr/>
        </p:nvSpPr>
        <p:spPr>
          <a:xfrm>
            <a:off x="2" y="2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1"/>
          <p:cNvSpPr/>
          <p:nvPr/>
        </p:nvSpPr>
        <p:spPr>
          <a:xfrm>
            <a:off x="2" y="0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1"/>
          <p:cNvSpPr/>
          <p:nvPr/>
        </p:nvSpPr>
        <p:spPr>
          <a:xfrm>
            <a:off x="3651753" y="6561600"/>
            <a:ext cx="7481945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1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45" name="Google Shape;4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>
  <p:cSld name="Conte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/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87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" type="body"/>
          </p:nvPr>
        </p:nvSpPr>
        <p:spPr>
          <a:xfrm>
            <a:off x="1017536" y="2480911"/>
            <a:ext cx="10156929" cy="2146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95">
                <a:solidFill>
                  <a:srgbClr val="393C4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/>
          <p:nvPr/>
        </p:nvSpPr>
        <p:spPr>
          <a:xfrm>
            <a:off x="0" y="0"/>
            <a:ext cx="5544549" cy="3425534"/>
          </a:xfrm>
          <a:custGeom>
            <a:rect b="b" l="l" r="r" t="t"/>
            <a:pathLst>
              <a:path extrusionOk="0" h="5648960" w="9142730">
                <a:moveTo>
                  <a:pt x="9142402" y="0"/>
                </a:moveTo>
                <a:lnTo>
                  <a:pt x="0" y="0"/>
                </a:lnTo>
                <a:lnTo>
                  <a:pt x="0" y="2144102"/>
                </a:lnTo>
                <a:lnTo>
                  <a:pt x="3502071" y="5648414"/>
                </a:lnTo>
                <a:lnTo>
                  <a:pt x="9142402" y="0"/>
                </a:lnTo>
                <a:close/>
              </a:path>
            </a:pathLst>
          </a:custGeom>
          <a:solidFill>
            <a:srgbClr val="B3C6DC">
              <a:alpha val="4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3"/>
          <p:cNvSpPr/>
          <p:nvPr/>
        </p:nvSpPr>
        <p:spPr>
          <a:xfrm>
            <a:off x="2444923" y="775448"/>
            <a:ext cx="640792" cy="834435"/>
          </a:xfrm>
          <a:custGeom>
            <a:rect b="b" l="l" r="r" t="t"/>
            <a:pathLst>
              <a:path extrusionOk="0" h="1376045" w="1056639">
                <a:moveTo>
                  <a:pt x="366365" y="0"/>
                </a:moveTo>
                <a:lnTo>
                  <a:pt x="0" y="366407"/>
                </a:lnTo>
                <a:lnTo>
                  <a:pt x="323361" y="687884"/>
                </a:lnTo>
                <a:lnTo>
                  <a:pt x="0" y="1009320"/>
                </a:lnTo>
                <a:lnTo>
                  <a:pt x="366365" y="1375727"/>
                </a:lnTo>
                <a:lnTo>
                  <a:pt x="1056596" y="687884"/>
                </a:lnTo>
                <a:lnTo>
                  <a:pt x="3663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3"/>
          <p:cNvSpPr/>
          <p:nvPr/>
        </p:nvSpPr>
        <p:spPr>
          <a:xfrm>
            <a:off x="1160712" y="775449"/>
            <a:ext cx="640792" cy="834435"/>
          </a:xfrm>
          <a:custGeom>
            <a:rect b="b" l="l" r="r" t="t"/>
            <a:pathLst>
              <a:path extrusionOk="0" h="1376045" w="1056639">
                <a:moveTo>
                  <a:pt x="690230" y="0"/>
                </a:moveTo>
                <a:lnTo>
                  <a:pt x="0" y="687884"/>
                </a:lnTo>
                <a:lnTo>
                  <a:pt x="690230" y="1375727"/>
                </a:lnTo>
                <a:lnTo>
                  <a:pt x="1056596" y="1009320"/>
                </a:lnTo>
                <a:lnTo>
                  <a:pt x="733234" y="687884"/>
                </a:lnTo>
                <a:lnTo>
                  <a:pt x="1056596" y="366407"/>
                </a:lnTo>
                <a:lnTo>
                  <a:pt x="6902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3"/>
          <p:cNvSpPr/>
          <p:nvPr/>
        </p:nvSpPr>
        <p:spPr>
          <a:xfrm>
            <a:off x="1706051" y="230174"/>
            <a:ext cx="834494" cy="640747"/>
          </a:xfrm>
          <a:custGeom>
            <a:rect b="b" l="l" r="r" t="t"/>
            <a:pathLst>
              <a:path extrusionOk="0" h="1056640" w="1376045">
                <a:moveTo>
                  <a:pt x="687863" y="0"/>
                </a:moveTo>
                <a:lnTo>
                  <a:pt x="0" y="690156"/>
                </a:lnTo>
                <a:lnTo>
                  <a:pt x="366418" y="1056596"/>
                </a:lnTo>
                <a:lnTo>
                  <a:pt x="687863" y="733192"/>
                </a:lnTo>
                <a:lnTo>
                  <a:pt x="1332693" y="733192"/>
                </a:lnTo>
                <a:lnTo>
                  <a:pt x="1375727" y="690156"/>
                </a:lnTo>
                <a:lnTo>
                  <a:pt x="687863" y="0"/>
                </a:lnTo>
                <a:close/>
              </a:path>
              <a:path extrusionOk="0" h="1056640" w="1376045">
                <a:moveTo>
                  <a:pt x="1332693" y="733192"/>
                </a:moveTo>
                <a:lnTo>
                  <a:pt x="687863" y="733192"/>
                </a:lnTo>
                <a:lnTo>
                  <a:pt x="1009299" y="1056596"/>
                </a:lnTo>
                <a:lnTo>
                  <a:pt x="1332693" y="7331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13"/>
          <p:cNvSpPr/>
          <p:nvPr/>
        </p:nvSpPr>
        <p:spPr>
          <a:xfrm>
            <a:off x="1706050" y="1514290"/>
            <a:ext cx="834494" cy="640747"/>
          </a:xfrm>
          <a:custGeom>
            <a:rect b="b" l="l" r="r" t="t"/>
            <a:pathLst>
              <a:path extrusionOk="0" h="1056639" w="1376045">
                <a:moveTo>
                  <a:pt x="366418" y="0"/>
                </a:moveTo>
                <a:lnTo>
                  <a:pt x="0" y="366334"/>
                </a:lnTo>
                <a:lnTo>
                  <a:pt x="687863" y="1056564"/>
                </a:lnTo>
                <a:lnTo>
                  <a:pt x="1375727" y="366334"/>
                </a:lnTo>
                <a:lnTo>
                  <a:pt x="1332712" y="323330"/>
                </a:lnTo>
                <a:lnTo>
                  <a:pt x="687863" y="323330"/>
                </a:lnTo>
                <a:lnTo>
                  <a:pt x="366418" y="0"/>
                </a:lnTo>
                <a:close/>
              </a:path>
              <a:path extrusionOk="0" h="1056639" w="1376045">
                <a:moveTo>
                  <a:pt x="1009299" y="0"/>
                </a:moveTo>
                <a:lnTo>
                  <a:pt x="687863" y="323330"/>
                </a:lnTo>
                <a:lnTo>
                  <a:pt x="1332712" y="323330"/>
                </a:lnTo>
                <a:lnTo>
                  <a:pt x="10092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54;p13"/>
          <p:cNvSpPr/>
          <p:nvPr/>
        </p:nvSpPr>
        <p:spPr>
          <a:xfrm>
            <a:off x="520253" y="1362062"/>
            <a:ext cx="3206273" cy="2067026"/>
          </a:xfrm>
          <a:custGeom>
            <a:rect b="b" l="l" r="r" t="t"/>
            <a:pathLst>
              <a:path extrusionOk="0" h="3408679" w="5287010">
                <a:moveTo>
                  <a:pt x="764961" y="0"/>
                </a:moveTo>
                <a:lnTo>
                  <a:pt x="0" y="764940"/>
                </a:lnTo>
                <a:lnTo>
                  <a:pt x="2643197" y="3408137"/>
                </a:lnTo>
                <a:lnTo>
                  <a:pt x="3565688" y="2485641"/>
                </a:lnTo>
                <a:lnTo>
                  <a:pt x="2643197" y="2485641"/>
                </a:lnTo>
                <a:lnTo>
                  <a:pt x="922526" y="764940"/>
                </a:lnTo>
                <a:lnTo>
                  <a:pt x="1226203" y="461263"/>
                </a:lnTo>
                <a:lnTo>
                  <a:pt x="764961" y="0"/>
                </a:lnTo>
                <a:close/>
              </a:path>
              <a:path extrusionOk="0" h="3408679" w="5287010">
                <a:moveTo>
                  <a:pt x="4521422" y="0"/>
                </a:moveTo>
                <a:lnTo>
                  <a:pt x="4060159" y="461263"/>
                </a:lnTo>
                <a:lnTo>
                  <a:pt x="4363856" y="764940"/>
                </a:lnTo>
                <a:lnTo>
                  <a:pt x="2643197" y="2485641"/>
                </a:lnTo>
                <a:lnTo>
                  <a:pt x="3565688" y="2485641"/>
                </a:lnTo>
                <a:lnTo>
                  <a:pt x="5286383" y="764940"/>
                </a:lnTo>
                <a:lnTo>
                  <a:pt x="45214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2168066" y="6524919"/>
            <a:ext cx="8965632" cy="36681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6394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">
  <p:cSld name="section 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4"/>
          <p:cNvSpPr/>
          <p:nvPr/>
        </p:nvSpPr>
        <p:spPr>
          <a:xfrm rot="10800000">
            <a:off x="712543" y="919546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 rot="10800000"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14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4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4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4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quot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5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act">
  <p:cSld name="1_contac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6"/>
          <p:cNvSpPr/>
          <p:nvPr/>
        </p:nvSpPr>
        <p:spPr>
          <a:xfrm rot="10800000">
            <a:off x="712543" y="919546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/>
          <p:nvPr/>
        </p:nvSpPr>
        <p:spPr>
          <a:xfrm rot="10800000"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6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6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6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6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6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6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8235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st">
  <p:cSld name="ist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/>
          <p:nvPr>
            <p:ph type="ctrTitle"/>
          </p:nvPr>
        </p:nvSpPr>
        <p:spPr>
          <a:xfrm>
            <a:off x="914400" y="2125981"/>
            <a:ext cx="10363201" cy="1138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7"/>
          <p:cNvSpPr txBox="1"/>
          <p:nvPr>
            <p:ph idx="1" type="subTitle"/>
          </p:nvPr>
        </p:nvSpPr>
        <p:spPr>
          <a:xfrm>
            <a:off x="1828800" y="3840481"/>
            <a:ext cx="853440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7"/>
          <p:cNvSpPr/>
          <p:nvPr/>
        </p:nvSpPr>
        <p:spPr>
          <a:xfrm>
            <a:off x="3693028" y="6524919"/>
            <a:ext cx="7440670" cy="36681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7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title"/>
          </p:nvPr>
        </p:nvSpPr>
        <p:spPr>
          <a:xfrm>
            <a:off x="4166472" y="1506739"/>
            <a:ext cx="3859055" cy="1138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7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9"/>
          <p:cNvSpPr txBox="1"/>
          <p:nvPr>
            <p:ph idx="1" type="body"/>
          </p:nvPr>
        </p:nvSpPr>
        <p:spPr>
          <a:xfrm>
            <a:off x="1017536" y="2480911"/>
            <a:ext cx="10156929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300" u="none" cap="none" strike="noStrike">
                <a:solidFill>
                  <a:srgbClr val="393C4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9"/>
          <p:cNvSpPr txBox="1"/>
          <p:nvPr>
            <p:ph idx="12" type="sldNum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ac057a6491_1_76"/>
          <p:cNvSpPr txBox="1"/>
          <p:nvPr/>
        </p:nvSpPr>
        <p:spPr>
          <a:xfrm>
            <a:off x="1314077" y="3056100"/>
            <a:ext cx="8710500" cy="7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925">
            <a:noAutofit/>
          </a:bodyPr>
          <a:lstStyle/>
          <a:p>
            <a:pPr indent="0" lvl="0" marL="7701" marR="3081" rtl="0" algn="l">
              <a:lnSpc>
                <a:spcPct val="1002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lang="en-US" sz="4800">
                <a:solidFill>
                  <a:srgbClr val="FFFFFF"/>
                </a:solidFill>
              </a:rPr>
              <a:t>Customer Journey and Sales/Marketing Enablement Template</a:t>
            </a:r>
            <a:endParaRPr b="0" i="0" sz="4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ac057a6491_1_46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gac057a6491_1_46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16" name="Google Shape;116;gac057a6491_1_46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7" name="Google Shape;117;gac057a6491_1_46"/>
          <p:cNvGraphicFramePr/>
          <p:nvPr/>
        </p:nvGraphicFramePr>
        <p:xfrm>
          <a:off x="2193158" y="1132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{E954A8CA-2B57-45E4-9780-F01A11B47436}</a:tableStyleId>
              </a:tblPr>
              <a:tblGrid>
                <a:gridCol w="1339550"/>
                <a:gridCol w="1133625"/>
                <a:gridCol w="1551000"/>
                <a:gridCol w="1412750"/>
                <a:gridCol w="1227225"/>
              </a:tblGrid>
              <a:tr h="337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(Marketing)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Decide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(Sales)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Delivery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(Services, CS, Support)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Value Realization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Renewal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4"/>
                    </a:solidFill>
                  </a:tcPr>
                </a:tc>
              </a:tr>
              <a:tr h="15704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Customer activities &amp; personas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1236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Activities &amp; owners 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12364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Timeframe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8" name="Google Shape;118;gac057a6491_1_46"/>
          <p:cNvSpPr txBox="1"/>
          <p:nvPr/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Customer Journey / Experience Maps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ac057a6491_1_66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gac057a6491_1_66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26" name="Google Shape;126;gac057a6491_1_66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27" name="Google Shape;127;gac057a6491_1_66"/>
          <p:cNvGraphicFramePr/>
          <p:nvPr/>
        </p:nvGraphicFramePr>
        <p:xfrm>
          <a:off x="1482850" y="1550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{E954A8CA-2B57-45E4-9780-F01A11B47436}</a:tableStyleId>
              </a:tblPr>
              <a:tblGrid>
                <a:gridCol w="1665475"/>
                <a:gridCol w="1512575"/>
                <a:gridCol w="1625600"/>
                <a:gridCol w="1663700"/>
              </a:tblGrid>
              <a:tr h="519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Phase</a:t>
                      </a:r>
                      <a:endParaRPr b="1"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Tactics</a:t>
                      </a:r>
                      <a:endParaRPr b="1"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Assets</a:t>
                      </a:r>
                      <a:endParaRPr b="1"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Goal</a:t>
                      </a:r>
                      <a:endParaRPr b="1"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968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Awareness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968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Competitive Differentiation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968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Upsell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968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Retain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28" name="Google Shape;128;gac057a6491_1_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71749" y="1484126"/>
            <a:ext cx="3742450" cy="227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gac057a6491_1_6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22549" y="3757480"/>
            <a:ext cx="3742448" cy="220061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" id="130" name="Google Shape;130;gac057a6491_1_6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269094" y="2705029"/>
            <a:ext cx="900703" cy="267188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gac057a6491_1_66"/>
          <p:cNvSpPr txBox="1"/>
          <p:nvPr/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Marketing Tactics for Awareness &amp; Demand Gen (w/assets &amp; goals) 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6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39" name="Google Shape;139;p6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40" name="Google Shape;140;p6"/>
          <p:cNvGraphicFramePr/>
          <p:nvPr/>
        </p:nvGraphicFramePr>
        <p:xfrm>
          <a:off x="2175663" y="1340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{E954A8CA-2B57-45E4-9780-F01A11B47436}</a:tableStyleId>
              </a:tblPr>
              <a:tblGrid>
                <a:gridCol w="1060025"/>
                <a:gridCol w="1060025"/>
                <a:gridCol w="1060025"/>
                <a:gridCol w="1060025"/>
                <a:gridCol w="1060025"/>
                <a:gridCol w="1060025"/>
                <a:gridCol w="1060025"/>
              </a:tblGrid>
              <a:tr h="772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1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2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3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4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5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6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Step 7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</a:tr>
              <a:tr h="995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1298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Sales Tools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15880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Sales Support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41" name="Google Shape;141;p6"/>
          <p:cNvSpPr txBox="1"/>
          <p:nvPr/>
        </p:nvSpPr>
        <p:spPr>
          <a:xfrm>
            <a:off x="2157933" y="3300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Defined Sales Process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ac057a6491_1_92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gac057a6491_1_92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49" name="Google Shape;149;gac057a6491_1_92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ac057a6491_1_92"/>
          <p:cNvSpPr txBox="1"/>
          <p:nvPr/>
        </p:nvSpPr>
        <p:spPr>
          <a:xfrm>
            <a:off x="2184525" y="942956"/>
            <a:ext cx="8953200" cy="3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200" u="none" cap="none" strike="noStrike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-US" sz="1200" u="none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[Header]</a:t>
            </a:r>
            <a:endParaRPr b="1" i="0" sz="1200" u="none" cap="none" strike="noStrike">
              <a:solidFill>
                <a:srgbClr val="FFFFFF"/>
              </a:solidFill>
              <a:highlight>
                <a:srgbClr val="4BACC6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Product:</a:t>
            </a:r>
            <a:endParaRPr b="0" i="0" sz="1200" u="none" cap="none" strike="noStrike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Tagline: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3636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sng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Intro Paragraph:</a:t>
            </a:r>
            <a:endParaRPr b="0" i="0" sz="1100" u="sng" cap="none" strike="noStrike">
              <a:solidFill>
                <a:srgbClr val="FFFFFF"/>
              </a:solidFill>
              <a:highlight>
                <a:srgbClr val="4BACC6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63636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Cost avoidance or value generated summarized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sng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Product features: </a:t>
            </a:r>
            <a:r>
              <a:rPr b="0" i="0" lang="en-US" sz="1100" u="none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      </a:t>
            </a:r>
            <a:r>
              <a:rPr b="0" i="0" lang="en-US" sz="1100" u="sng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Cost Displacement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			                                                                                $12,000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                 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                                                                                                      		 $10000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                                                     				                             $500-2,000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Feature                                                                             				 $1,000-$3,000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Implementation Consultant Support                                                                         $15,000-$60,000 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sng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Product Benefit:</a:t>
            </a:r>
            <a:r>
              <a:rPr b="0" i="0" lang="en-US" sz="1100" u="none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                                                                                    </a:t>
            </a:r>
            <a:r>
              <a:rPr b="0" i="0" lang="en-US" sz="1100" u="sng" cap="none" strike="noStrike">
                <a:solidFill>
                  <a:srgbClr val="FFFFFF"/>
                </a:solidFill>
                <a:highlight>
                  <a:srgbClr val="4BACC6"/>
                </a:highlight>
                <a:latin typeface="Arial"/>
                <a:ea typeface="Arial"/>
                <a:cs typeface="Arial"/>
                <a:sym typeface="Arial"/>
              </a:rPr>
              <a:t>Value Created</a:t>
            </a:r>
            <a:endParaRPr b="0" i="0" sz="1100" u="sng" cap="none" strike="noStrike">
              <a:solidFill>
                <a:srgbClr val="FFFFFF"/>
              </a:solidFill>
              <a:highlight>
                <a:srgbClr val="4BACC6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Benefit 1                                                                                  $5,000-$6,000 per person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25454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Benefit 2		                                                           $8,000-$10,000 per team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ac057a6491_1_92"/>
          <p:cNvSpPr txBox="1"/>
          <p:nvPr/>
        </p:nvSpPr>
        <p:spPr>
          <a:xfrm>
            <a:off x="2157933" y="3300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ROI Template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ac094c5d01_1_0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gac094c5d01_1_0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59" name="Google Shape;159;gac094c5d01_1_0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©2020 Vecteris – FOR INTERNAL USE ONLY – DO NOT DISTRIBUTE</a:t>
            </a:r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ac094c5d01_1_0"/>
          <p:cNvSpPr txBox="1"/>
          <p:nvPr/>
        </p:nvSpPr>
        <p:spPr>
          <a:xfrm>
            <a:off x="2057400" y="1212956"/>
            <a:ext cx="8953200" cy="38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3081" rtl="0" algn="l">
              <a:lnSpc>
                <a:spcPct val="1254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284901" marR="3081" rtl="0" algn="l">
              <a:lnSpc>
                <a:spcPct val="125499"/>
              </a:lnSpc>
              <a:spcBef>
                <a:spcPts val="5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701" marR="3081" rtl="0" algn="l">
              <a:lnSpc>
                <a:spcPct val="125499"/>
              </a:lnSpc>
              <a:spcBef>
                <a:spcPts val="58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rgbClr val="393C4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61" name="Google Shape;161;gac094c5d01_1_0"/>
          <p:cNvGraphicFramePr/>
          <p:nvPr/>
        </p:nvGraphicFramePr>
        <p:xfrm>
          <a:off x="2168650" y="11976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{E954A8CA-2B57-45E4-9780-F01A11B47436}</a:tableStyleId>
              </a:tblPr>
              <a:tblGrid>
                <a:gridCol w="1838550"/>
                <a:gridCol w="3157350"/>
                <a:gridCol w="3191850"/>
              </a:tblGrid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Objection</a:t>
                      </a:r>
                      <a:endParaRPr sz="1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Solution 1</a:t>
                      </a:r>
                      <a:endParaRPr sz="1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Solution 2</a:t>
                      </a:r>
                      <a:endParaRPr sz="1400" u="none" cap="none" strike="noStrike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6"/>
                    </a:solidFill>
                  </a:tcPr>
                </a:tc>
              </a:tr>
              <a:tr h="7558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Can’t buy right now because of COVID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Data “lift” required</a:t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  <a:tr h="673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62" name="Google Shape;162;gac094c5d01_1_0"/>
          <p:cNvSpPr txBox="1"/>
          <p:nvPr/>
        </p:nvSpPr>
        <p:spPr>
          <a:xfrm>
            <a:off x="2157933" y="3300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Arial"/>
              <a:buNone/>
            </a:pPr>
            <a:r>
              <a:rPr b="1" i="0" lang="en-US" sz="4400" u="none" cap="none" strike="noStrike">
                <a:solidFill>
                  <a:srgbClr val="00527B"/>
                </a:solidFill>
                <a:latin typeface="Arial"/>
                <a:ea typeface="Arial"/>
                <a:cs typeface="Arial"/>
                <a:sym typeface="Arial"/>
              </a:rPr>
              <a:t>FAQ / Objection Handling</a:t>
            </a:r>
            <a:endParaRPr b="1" i="0" sz="4400" u="none" cap="none" strike="noStrike">
              <a:solidFill>
                <a:srgbClr val="00527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Другая 10">
      <a:dk1>
        <a:srgbClr val="FFFFFF"/>
      </a:dk1>
      <a:lt1>
        <a:srgbClr val="44484E"/>
      </a:lt1>
      <a:dk2>
        <a:srgbClr val="FFFFFF"/>
      </a:dk2>
      <a:lt2>
        <a:srgbClr val="E7E6E6"/>
      </a:lt2>
      <a:accent1>
        <a:srgbClr val="00527C"/>
      </a:accent1>
      <a:accent2>
        <a:srgbClr val="F6921E"/>
      </a:accent2>
      <a:accent3>
        <a:srgbClr val="93AFCD"/>
      </a:accent3>
      <a:accent4>
        <a:srgbClr val="93AFCD"/>
      </a:accent4>
      <a:accent5>
        <a:srgbClr val="F5F8FB"/>
      </a:accent5>
      <a:accent6>
        <a:srgbClr val="00527C"/>
      </a:accent6>
      <a:hlink>
        <a:srgbClr val="0C4A96"/>
      </a:hlink>
      <a:folHlink>
        <a:srgbClr val="1B1B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2019-07-25T11:15:59Z</dcterms:created>
  <dc:creator>Raccoon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2019-07-25T00:00:00Z</vt:filetime>
  </property>
  <property fmtid="{D5CDD505-2E9C-101B-9397-08002B2CF9AE}" pid="3" name="Creator">
    <vt:lpwstr>Adobe Illustrator CC 22.0 (Windows)</vt:lpwstr>
  </property>
  <property fmtid="{D5CDD505-2E9C-101B-9397-08002B2CF9AE}" pid="4" name="LastSaved">
    <vt:filetime>2019-07-25T00:00:00Z</vt:filetime>
  </property>
</Properties>
</file>