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  <p:sldMasterId id="2147483656" r:id="rId2"/>
  </p:sldMasterIdLst>
  <p:notesMasterIdLst>
    <p:notesMasterId r:id="rId12"/>
  </p:notesMasterIdLst>
  <p:sldIdLst>
    <p:sldId id="256" r:id="rId3"/>
    <p:sldId id="257" r:id="rId4"/>
    <p:sldId id="268" r:id="rId5"/>
    <p:sldId id="258" r:id="rId6"/>
    <p:sldId id="269" r:id="rId7"/>
    <p:sldId id="270" r:id="rId8"/>
    <p:sldId id="271" r:id="rId9"/>
    <p:sldId id="272" r:id="rId10"/>
    <p:sldId id="265" r:id="rId11"/>
  </p:sldIdLst>
  <p:sldSz cx="12192000" cy="6858000"/>
  <p:notesSz cx="20104100" cy="1130935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Montserrat" pitchFamily="2" charset="77"/>
      <p:regular r:id="rId17"/>
      <p:bold r:id="rId18"/>
      <p:italic r:id="rId19"/>
      <p:boldItalic r:id="rId20"/>
    </p:embeddedFont>
    <p:embeddedFont>
      <p:font typeface="Roboto Light" panose="02000000000000000000" pitchFamily="2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440">
          <p15:clr>
            <a:srgbClr val="A4A3A4"/>
          </p15:clr>
        </p15:guide>
        <p15:guide id="2" pos="7217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hkLEdm1x+ziX17qAdUQ0ezruMt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8A9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BBFB23-7A2A-4431-A6A1-1FEEAF5CB64E}">
  <a:tblStyle styleId="{21BBFB23-7A2A-4431-A6A1-1FEEAF5CB64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8488B23F-F705-4F90-A7C1-759BF4404C02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57698" autoAdjust="0"/>
  </p:normalViewPr>
  <p:slideViewPr>
    <p:cSldViewPr snapToGrid="0">
      <p:cViewPr varScale="1">
        <p:scale>
          <a:sx n="63" d="100"/>
          <a:sy n="63" d="100"/>
        </p:scale>
        <p:origin x="2344" y="184"/>
      </p:cViewPr>
      <p:guideLst>
        <p:guide orient="horz" pos="1440"/>
        <p:guide pos="72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2.fntdata"/><Relationship Id="rId37" Type="http://customschemas.google.com/relationships/presentationmetadata" Target="metadata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1387138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2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578622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Thank you so much for your time.  My name is ____ with INSERT and we are exploring creating a future TYPE of Product to do BENEFT.  We very much appreciate your thoughts and</a:t>
            </a:r>
            <a:r>
              <a:rPr lang="en-US" sz="800" b="0" i="1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unique perspective. 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Do you mind if I record this call simply for note taking purposes and review? 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r>
              <a:rPr lang="en-US" dirty="0"/>
              <a:t>Start with these probes first BEFORE moving to next slide:</a:t>
            </a:r>
          </a:p>
          <a:p>
            <a:pPr lvl="0"/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Could you quickly</a:t>
            </a:r>
            <a:r>
              <a:rPr lang="en-US" sz="800" b="0" i="0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share y</a:t>
            </a: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our role, background (for context)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05" name="Google Shape;10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r>
              <a:rPr lang="en-US" sz="800" dirty="0"/>
              <a:t>In a few words, what are your most significant challenges?</a:t>
            </a:r>
          </a:p>
          <a:p>
            <a:pPr marL="457200" lvl="1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r>
              <a:rPr lang="en-US" sz="800" i="1" dirty="0"/>
              <a:t>Probe: What is hard about that?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sz="800" i="1" dirty="0"/>
              <a:t>Probe: </a:t>
            </a: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How have these challenges changed over time?</a:t>
            </a:r>
          </a:p>
          <a:p>
            <a:pPr marL="0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endParaRPr lang="en-US" sz="800" dirty="0"/>
          </a:p>
          <a:p>
            <a:pPr marL="0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r>
              <a:rPr lang="en-US" sz="800" dirty="0"/>
              <a:t>How are you addressing those challenges?  </a:t>
            </a:r>
          </a:p>
          <a:p>
            <a:pPr marL="457200" lvl="1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r>
              <a:rPr lang="en-US" sz="800" i="1" dirty="0"/>
              <a:t>Probe:</a:t>
            </a:r>
            <a:r>
              <a:rPr lang="en-US" sz="800" i="1" baseline="0" dirty="0"/>
              <a:t> </a:t>
            </a:r>
            <a:r>
              <a:rPr lang="en-US" sz="800" i="1" dirty="0"/>
              <a:t>Where is training taking hold? </a:t>
            </a:r>
          </a:p>
          <a:p>
            <a:pPr marL="0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endParaRPr lang="en-US" sz="800" dirty="0"/>
          </a:p>
          <a:p>
            <a:pPr marL="0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r>
              <a:rPr lang="en-US" sz="800" dirty="0"/>
              <a:t>Thinking about current and future goals, what specific capabilities are needed?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Where are the biggest gaps between future needs and where you are today?     </a:t>
            </a:r>
          </a:p>
          <a:p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             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What is hard about closing these gaps?</a:t>
            </a:r>
          </a:p>
          <a:p>
            <a:pPr lvl="0"/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What’s the role of TYPE of PRODUCT in solving for these gaps? </a:t>
            </a:r>
          </a:p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           </a:t>
            </a: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Probe</a:t>
            </a:r>
            <a:r>
              <a:rPr lang="en-US" sz="800" b="0" i="1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general attitude toward TYPE of PRODUCT, willingness to invest in TYPE of PRODUCT </a:t>
            </a:r>
          </a:p>
          <a:p>
            <a:pPr lvl="0"/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What’s working/not working?</a:t>
            </a:r>
          </a:p>
          <a:p>
            <a:pPr lvl="0"/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What matters most? </a:t>
            </a:r>
          </a:p>
          <a:p>
            <a:pPr marL="0" indent="0" algn="l">
              <a:buClr>
                <a:srgbClr val="FFC000"/>
              </a:buClr>
              <a:buFont typeface="Wingdings" panose="05000000000000000000" pitchFamily="2" charset="2"/>
              <a:buNone/>
            </a:pPr>
            <a:endParaRPr lang="en-US" sz="8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What are your thoughts about this CONCEPT IDEA?</a:t>
            </a:r>
          </a:p>
          <a:p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Benefits?</a:t>
            </a:r>
            <a:r>
              <a:rPr lang="en-US" sz="800" b="0" i="0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 </a:t>
            </a: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Tradeoffs?      </a:t>
            </a:r>
          </a:p>
          <a:p>
            <a:pPr marL="457200" lvl="1" indent="0">
              <a:buFont typeface="Arial"/>
              <a:buNone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          </a:t>
            </a: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Probe</a:t>
            </a:r>
            <a:r>
              <a:rPr lang="en-US" sz="800" b="0" i="1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perception of value / quality of the experience / outcomes</a:t>
            </a:r>
          </a:p>
          <a:p>
            <a:r>
              <a:rPr lang="en-US" sz="800" b="0" i="1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               Probe: </a:t>
            </a: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still attractive despite tradeoffs? </a:t>
            </a: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Problems this solves? </a:t>
            </a: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New opportunities this creates?</a:t>
            </a: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How successfully do you feel this can be in addressing PROBLEM?</a:t>
            </a: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Does this approach suit some areas of your business better than others?</a:t>
            </a:r>
            <a:r>
              <a:rPr lang="en-US" sz="800" b="0" i="0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  </a:t>
            </a:r>
          </a:p>
          <a:p>
            <a:pPr marL="914400" lvl="2" indent="0">
              <a:buFont typeface="Arial"/>
              <a:buNone/>
            </a:pP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Probe: geographic, regional differences (culture, mindset, etc.) </a:t>
            </a: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How important</a:t>
            </a:r>
            <a:r>
              <a:rPr lang="en-US" sz="800" b="0" i="0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is INSERT FEATURE? 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What’s required for this to be adopted by your organization?</a:t>
            </a:r>
            <a:r>
              <a:rPr lang="en-US" sz="800" b="0" i="0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800" b="0" i="1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(Probe from list)  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 </a:t>
            </a:r>
          </a:p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What could make this a “homerun”?   </a:t>
            </a:r>
          </a:p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      </a:t>
            </a:r>
          </a:p>
          <a:p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Outside of price which we’ll discuss later, any barriers for your org. to consider this? </a:t>
            </a:r>
          </a:p>
          <a:p>
            <a:pPr marL="628650" lvl="1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Why</a:t>
            </a:r>
            <a:r>
              <a:rPr lang="en-US" sz="800" b="0" i="0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would your team NOT use a solution like this? 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endParaRPr lang="en-US" dirty="0"/>
          </a:p>
          <a:p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This product could have a variety of features.  We would like</a:t>
            </a:r>
            <a:r>
              <a:rPr lang="en-US" baseline="0" dirty="0"/>
              <a:t> to know what stands out to you as important, as well of lesser or no importance. </a:t>
            </a:r>
          </a:p>
          <a:p>
            <a:endParaRPr lang="en-US" baseline="0" dirty="0"/>
          </a:p>
          <a:p>
            <a:r>
              <a:rPr lang="en-US" baseline="0" dirty="0"/>
              <a:t>If you had 100 pennies</a:t>
            </a:r>
            <a:r>
              <a:rPr lang="is-IS" baseline="0" dirty="0"/>
              <a:t>…. </a:t>
            </a:r>
          </a:p>
          <a:p>
            <a:endParaRPr lang="is-IS" baseline="0" dirty="0"/>
          </a:p>
          <a:p>
            <a:r>
              <a:rPr lang="is-IS" baseline="0" dirty="0"/>
              <a:t>Is the whole greater than the sum of it’s parts or are there some “parts” there are driving the value? </a:t>
            </a:r>
          </a:p>
          <a:p>
            <a:r>
              <a:rPr lang="is-IS" baseline="0" dirty="0"/>
              <a:t>    </a:t>
            </a:r>
            <a:r>
              <a:rPr lang="is-IS" i="1" baseline="0" dirty="0"/>
              <a:t>Probe:  Scalable vs. </a:t>
            </a:r>
            <a:r>
              <a:rPr lang="en-US" i="1" baseline="0" dirty="0"/>
              <a:t>N</a:t>
            </a:r>
            <a:r>
              <a:rPr lang="is-IS" i="1" baseline="0" dirty="0"/>
              <a:t>onscalable </a:t>
            </a:r>
          </a:p>
          <a:p>
            <a:r>
              <a:rPr lang="is-IS" i="1" baseline="0" dirty="0"/>
              <a:t>    Probe:  How is value impacted by adding </a:t>
            </a:r>
            <a:r>
              <a:rPr lang="en-US" i="1" baseline="0" dirty="0"/>
              <a:t>INSERT?</a:t>
            </a:r>
            <a:endParaRPr lang="is-IS" i="1" baseline="0" dirty="0"/>
          </a:p>
          <a:p>
            <a:r>
              <a:rPr lang="is-IS" i="1" baseline="0" dirty="0"/>
              <a:t>    Probe:  Is FEATURE #X a need or a want? </a:t>
            </a:r>
            <a:endParaRPr lang="en-US" i="1" dirty="0"/>
          </a:p>
          <a:p>
            <a:endParaRPr lang="en-US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For the organization,</a:t>
            </a:r>
            <a:r>
              <a:rPr lang="en-US" baseline="0" dirty="0"/>
              <a:t> </a:t>
            </a:r>
            <a:r>
              <a:rPr lang="is-IS" dirty="0"/>
              <a:t>what feature(s) would you say are.... </a:t>
            </a:r>
            <a:r>
              <a:rPr lang="en-US" baseline="0" dirty="0"/>
              <a:t>critical, nice to have, unimportant?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buFont typeface="Arial"/>
              <a:buNone/>
            </a:pPr>
            <a:r>
              <a:rPr lang="en-US" sz="800" b="1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Pricing and seats: </a:t>
            </a:r>
          </a:p>
          <a:p>
            <a:pPr marL="171450" lvl="0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Is price in the ballpark?   (If not, what’s competitive?)  </a:t>
            </a:r>
          </a:p>
          <a:p>
            <a:pPr marL="171450" lvl="0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Best guess on # of seats?   How would this be determined?</a:t>
            </a:r>
          </a:p>
          <a:p>
            <a:pPr marL="171450" lvl="0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If had to be selective, who would be first to participate?  Next group? </a:t>
            </a:r>
          </a:p>
          <a:p>
            <a:pPr marL="171450" lvl="0" indent="-171450">
              <a:buFont typeface="Arial"/>
              <a:buChar char="•"/>
            </a:pP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0" lvl="0" indent="0">
              <a:buFont typeface="Arial"/>
              <a:buNone/>
            </a:pPr>
            <a:r>
              <a:rPr lang="en-US" sz="800" b="1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Subscription: </a:t>
            </a:r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marL="171450" lvl="0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Does annual subscription model work for your org?   How so? </a:t>
            </a:r>
          </a:p>
          <a:p>
            <a:pPr marL="171450" lvl="0" indent="-171450">
              <a:buFont typeface="Arial"/>
              <a:buChar char="•"/>
            </a:pP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Benefits?  Tradeoffs?  Considerations?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How do you see this fitting in</a:t>
            </a:r>
            <a:r>
              <a:rPr lang="en-US" sz="800" b="0" i="0" u="none" strike="noStrike" kern="1200" cap="none" baseline="0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with</a:t>
            </a:r>
            <a:r>
              <a:rPr lang="en-US" sz="800" b="0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 other products/solutions that you offer?</a:t>
            </a:r>
          </a:p>
          <a:p>
            <a:pPr lvl="0"/>
            <a:endParaRPr lang="en-US" sz="800" b="0" i="0" u="none" strike="noStrike" kern="1200" cap="none" dirty="0">
              <a:solidFill>
                <a:schemeClr val="tx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  <a:p>
            <a:pPr lvl="0"/>
            <a:r>
              <a:rPr lang="en-US" sz="800" b="1" i="0" u="none" strike="noStrike" kern="1200" cap="none" dirty="0">
                <a:solidFill>
                  <a:schemeClr val="tx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Would you like to be a beta test customer?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12" name="Google Shape;11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OBJECT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1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1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1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sldNum" idx="12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" name="Google Shape;20;p11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1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1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1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1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1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st">
  <p:cSld name="is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ctrTitle"/>
          </p:nvPr>
        </p:nvSpPr>
        <p:spPr>
          <a:xfrm>
            <a:off x="914400" y="2125981"/>
            <a:ext cx="10363201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subTitle" idx="1"/>
          </p:nvPr>
        </p:nvSpPr>
        <p:spPr>
          <a:xfrm>
            <a:off x="1828800" y="3840481"/>
            <a:ext cx="853440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7"/>
          <p:cNvSpPr/>
          <p:nvPr/>
        </p:nvSpPr>
        <p:spPr>
          <a:xfrm>
            <a:off x="3693028" y="6524919"/>
            <a:ext cx="7440670" cy="36681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21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">
  <p:cSld name="quot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ntact">
  <p:cSld name="1_contac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6"/>
          <p:cNvSpPr/>
          <p:nvPr/>
        </p:nvSpPr>
        <p:spPr>
          <a:xfrm rot="10800000">
            <a:off x="712543" y="919546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6"/>
          <p:cNvSpPr/>
          <p:nvPr/>
        </p:nvSpPr>
        <p:spPr>
          <a:xfrm rot="10800000"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st">
  <p:cSld name="ist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7"/>
          <p:cNvSpPr txBox="1">
            <a:spLocks noGrp="1"/>
          </p:cNvSpPr>
          <p:nvPr>
            <p:ph type="ctrTitle"/>
          </p:nvPr>
        </p:nvSpPr>
        <p:spPr>
          <a:xfrm>
            <a:off x="914400" y="2125981"/>
            <a:ext cx="10363201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17"/>
          <p:cNvSpPr txBox="1">
            <a:spLocks noGrp="1"/>
          </p:cNvSpPr>
          <p:nvPr>
            <p:ph type="subTitle" idx="1"/>
          </p:nvPr>
        </p:nvSpPr>
        <p:spPr>
          <a:xfrm>
            <a:off x="1828800" y="3840481"/>
            <a:ext cx="853440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7"/>
          <p:cNvSpPr/>
          <p:nvPr/>
        </p:nvSpPr>
        <p:spPr>
          <a:xfrm>
            <a:off x="3693028" y="6524919"/>
            <a:ext cx="7440670" cy="36681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7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5" name="Google Shape;15;p11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6" name="Google Shape;16;p11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17" name="Google Shape;17;p11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11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091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1"/>
          <p:cNvSpPr txBox="1">
            <a:spLocks noGrp="1"/>
          </p:cNvSpPr>
          <p:nvPr>
            <p:ph type="sldNum" idx="12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/>
          </a:p>
        </p:txBody>
      </p:sp>
      <p:sp>
        <p:nvSpPr>
          <p:cNvPr id="20" name="Google Shape;20;p11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1" name="Google Shape;21;p11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2" name="Google Shape;22;p11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3" name="Google Shape;23;p11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4" name="Google Shape;24;p11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5" name="Google Shape;25;p11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pic>
        <p:nvPicPr>
          <p:cNvPr id="26" name="Google Shape;2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02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>
  <p:cSld name="Two Conten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29" name="Google Shape;29;p12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0" name="Google Shape;30;p12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1" name="Google Shape;31;p12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2" name="Google Shape;32;p12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3" name="Google Shape;33;p12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4" name="Google Shape;34;p12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5" name="Google Shape;35;p12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6" name="Google Shape;36;p12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7" name="Google Shape;37;p12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38" name="Google Shape;38;p12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2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42" name="Google Shape;42;p12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43" name="Google Shape;43;p12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45" name="Google Shape;4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60989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">
  <p:cSld name="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1017536" y="2480911"/>
            <a:ext cx="10156929" cy="214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395" b="0" i="0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3"/>
          <p:cNvSpPr/>
          <p:nvPr/>
        </p:nvSpPr>
        <p:spPr>
          <a:xfrm>
            <a:off x="0" y="0"/>
            <a:ext cx="5544549" cy="3425534"/>
          </a:xfrm>
          <a:custGeom>
            <a:avLst/>
            <a:gdLst/>
            <a:ahLst/>
            <a:cxnLst/>
            <a:rect l="l" t="t" r="r" b="b"/>
            <a:pathLst>
              <a:path w="9142730" h="5648960" extrusionOk="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4" name="Google Shape;64;p13"/>
          <p:cNvSpPr/>
          <p:nvPr/>
        </p:nvSpPr>
        <p:spPr>
          <a:xfrm>
            <a:off x="2444923" y="775448"/>
            <a:ext cx="640792" cy="834435"/>
          </a:xfrm>
          <a:custGeom>
            <a:avLst/>
            <a:gdLst/>
            <a:ahLst/>
            <a:cxnLst/>
            <a:rect l="l" t="t" r="r" b="b"/>
            <a:pathLst>
              <a:path w="1056639" h="1376045" extrusionOk="0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5" name="Google Shape;65;p13"/>
          <p:cNvSpPr/>
          <p:nvPr/>
        </p:nvSpPr>
        <p:spPr>
          <a:xfrm>
            <a:off x="1160712" y="775449"/>
            <a:ext cx="640792" cy="834435"/>
          </a:xfrm>
          <a:custGeom>
            <a:avLst/>
            <a:gdLst/>
            <a:ahLst/>
            <a:cxnLst/>
            <a:rect l="l" t="t" r="r" b="b"/>
            <a:pathLst>
              <a:path w="1056639" h="1376045" extrusionOk="0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6" name="Google Shape;66;p13"/>
          <p:cNvSpPr/>
          <p:nvPr/>
        </p:nvSpPr>
        <p:spPr>
          <a:xfrm>
            <a:off x="1706051" y="230174"/>
            <a:ext cx="834494" cy="640747"/>
          </a:xfrm>
          <a:custGeom>
            <a:avLst/>
            <a:gdLst/>
            <a:ahLst/>
            <a:cxnLst/>
            <a:rect l="l" t="t" r="r" b="b"/>
            <a:pathLst>
              <a:path w="1376045" h="1056640" extrusionOk="0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w="1376045" h="1056640" extrusionOk="0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7" name="Google Shape;67;p13"/>
          <p:cNvSpPr/>
          <p:nvPr/>
        </p:nvSpPr>
        <p:spPr>
          <a:xfrm>
            <a:off x="1706050" y="1514290"/>
            <a:ext cx="834494" cy="640747"/>
          </a:xfrm>
          <a:custGeom>
            <a:avLst/>
            <a:gdLst/>
            <a:ahLst/>
            <a:cxnLst/>
            <a:rect l="l" t="t" r="r" b="b"/>
            <a:pathLst>
              <a:path w="1376045" h="1056639" extrusionOk="0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w="1376045" h="1056639" extrusionOk="0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8" name="Google Shape;68;p13"/>
          <p:cNvSpPr/>
          <p:nvPr/>
        </p:nvSpPr>
        <p:spPr>
          <a:xfrm>
            <a:off x="520253" y="1362062"/>
            <a:ext cx="3206273" cy="2067026"/>
          </a:xfrm>
          <a:custGeom>
            <a:avLst/>
            <a:gdLst/>
            <a:ahLst/>
            <a:cxnLst/>
            <a:rect l="l" t="t" r="r" b="b"/>
            <a:pathLst>
              <a:path w="5287010" h="3408679" extrusionOk="0">
                <a:moveTo>
                  <a:pt x="764961" y="0"/>
                </a:moveTo>
                <a:lnTo>
                  <a:pt x="0" y="764940"/>
                </a:lnTo>
                <a:lnTo>
                  <a:pt x="2643197" y="3408137"/>
                </a:lnTo>
                <a:lnTo>
                  <a:pt x="3565688" y="2485641"/>
                </a:lnTo>
                <a:lnTo>
                  <a:pt x="2643197" y="2485641"/>
                </a:lnTo>
                <a:lnTo>
                  <a:pt x="922526" y="764940"/>
                </a:lnTo>
                <a:lnTo>
                  <a:pt x="1226203" y="461263"/>
                </a:lnTo>
                <a:lnTo>
                  <a:pt x="764961" y="0"/>
                </a:lnTo>
                <a:close/>
              </a:path>
              <a:path w="5287010" h="3408679" extrusionOk="0">
                <a:moveTo>
                  <a:pt x="4521422" y="0"/>
                </a:moveTo>
                <a:lnTo>
                  <a:pt x="4060159" y="461263"/>
                </a:lnTo>
                <a:lnTo>
                  <a:pt x="4363856" y="764940"/>
                </a:lnTo>
                <a:lnTo>
                  <a:pt x="2643197" y="2485641"/>
                </a:lnTo>
                <a:lnTo>
                  <a:pt x="3565688" y="2485641"/>
                </a:lnTo>
                <a:lnTo>
                  <a:pt x="5286383" y="764940"/>
                </a:lnTo>
                <a:lnTo>
                  <a:pt x="45214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69" name="Google Shape;69;p13"/>
          <p:cNvSpPr/>
          <p:nvPr/>
        </p:nvSpPr>
        <p:spPr>
          <a:xfrm>
            <a:off x="2168066" y="6524919"/>
            <a:ext cx="8965632" cy="36681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/>
              <a:pPr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6394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452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">
  <p:cSld name="quot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4" name="Google Shape;74;p15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0" name="Google Shape;80;p15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313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ntact">
  <p:cSld name="1_contac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6" name="Google Shape;86;p16"/>
          <p:cNvSpPr/>
          <p:nvPr/>
        </p:nvSpPr>
        <p:spPr>
          <a:xfrm rot="10800000">
            <a:off x="712543" y="919546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7" name="Google Shape;87;p16"/>
          <p:cNvSpPr/>
          <p:nvPr/>
        </p:nvSpPr>
        <p:spPr>
          <a:xfrm rot="10800000"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89" name="Google Shape;89;p16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90" name="Google Shape;90;p16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91" name="Google Shape;91;p16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92" name="Google Shape;92;p16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94" name="Google Shape;94;p16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95" name="Google Shape;95;p16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  <p:sp>
        <p:nvSpPr>
          <p:cNvPr id="96" name="Google Shape;96;p16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411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1092"/>
            </a:pPr>
            <a:endParaRPr sz="1092">
              <a:solidFill>
                <a:srgbClr val="44484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98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400" b="1" i="0" u="none" strike="noStrike" cap="none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1017536" y="2480911"/>
            <a:ext cx="10156929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00" b="0" i="0" u="none" strike="noStrike" cap="none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ldNum" idx="12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  <p:sldLayoutId id="2147483655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1138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7400" b="1" i="0" u="none" strike="noStrike" cap="none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0"/>
          <p:cNvSpPr txBox="1">
            <a:spLocks noGrp="1"/>
          </p:cNvSpPr>
          <p:nvPr>
            <p:ph type="body" idx="1"/>
          </p:nvPr>
        </p:nvSpPr>
        <p:spPr>
          <a:xfrm>
            <a:off x="1017536" y="2480911"/>
            <a:ext cx="10156929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300" b="0" i="0" u="none" strike="noStrike" cap="none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0"/>
          <p:cNvSpPr txBox="1">
            <a:spLocks noGrp="1"/>
          </p:cNvSpPr>
          <p:nvPr>
            <p:ph type="sldNum" idx="12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1" i="0" u="none" strike="noStrike" cap="non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2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513489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"/>
          <p:cNvSpPr txBox="1"/>
          <p:nvPr/>
        </p:nvSpPr>
        <p:spPr>
          <a:xfrm>
            <a:off x="1114452" y="3692712"/>
            <a:ext cx="7184109" cy="1484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925" rIns="0" bIns="0" anchor="t" anchorCtr="0">
            <a:spAutoFit/>
          </a:bodyPr>
          <a:lstStyle/>
          <a:p>
            <a:pPr marL="7701" marR="3081" lvl="0" indent="0" algn="l" rtl="0">
              <a:lnSpc>
                <a:spcPct val="1002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dirty="0">
                <a:solidFill>
                  <a:srgbClr val="FFFFFF"/>
                </a:solidFill>
              </a:rPr>
              <a:t>Sample Interview Deck &amp; Questions</a:t>
            </a:r>
            <a:endParaRPr dirty="0"/>
          </a:p>
        </p:txBody>
      </p:sp>
      <p:sp>
        <p:nvSpPr>
          <p:cNvPr id="108" name="Google Shape;108;p1"/>
          <p:cNvSpPr txBox="1"/>
          <p:nvPr/>
        </p:nvSpPr>
        <p:spPr>
          <a:xfrm>
            <a:off x="9184194" y="6055342"/>
            <a:ext cx="2655113" cy="3767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8075" rIns="0" bIns="0" anchor="t" anchorCtr="0">
            <a:sp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5"/>
              <a:buFont typeface="Arial"/>
              <a:buNone/>
            </a:pPr>
            <a:r>
              <a:rPr lang="en-US" sz="2395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Date, Year</a:t>
            </a:r>
            <a:endParaRPr sz="2395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/>
          <p:nvPr/>
        </p:nvSpPr>
        <p:spPr>
          <a:xfrm>
            <a:off x="3651947" y="6561573"/>
            <a:ext cx="7481354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662"/>
            </a:pPr>
            <a:endParaRPr sz="662">
              <a:solidFill>
                <a:srgbClr val="44484E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2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>
                <a:solidFill>
                  <a:srgbClr val="8796A4"/>
                </a:solidFill>
              </a:rPr>
              <a:t>©2021 Vecteris – FOR INTERNAL USE ONLY – DO NOT DISTRIBUTE</a:t>
            </a:r>
            <a:endParaRPr sz="90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11143" y="508067"/>
            <a:ext cx="787247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>
                <a:solidFill>
                  <a:srgbClr val="00527C"/>
                </a:solidFill>
              </a:rPr>
              <a:t>[INSERT CATEGORY] TODAY</a:t>
            </a:r>
            <a:r>
              <a:rPr lang="mr-IN" sz="3600" b="1" dirty="0">
                <a:solidFill>
                  <a:srgbClr val="00527C"/>
                </a:solidFill>
              </a:rPr>
              <a:t>…</a:t>
            </a:r>
            <a:endParaRPr sz="1050" dirty="0">
              <a:solidFill>
                <a:srgbClr val="44484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FACB38-6451-410A-BA3D-A96B750919C6}"/>
              </a:ext>
            </a:extLst>
          </p:cNvPr>
          <p:cNvSpPr txBox="1"/>
          <p:nvPr/>
        </p:nvSpPr>
        <p:spPr>
          <a:xfrm>
            <a:off x="1269945" y="1566496"/>
            <a:ext cx="102539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C000"/>
              </a:buClr>
            </a:pPr>
            <a:endParaRPr lang="en-US" sz="2000" dirty="0"/>
          </a:p>
          <a:p>
            <a:pPr algn="ctr">
              <a:buClr>
                <a:srgbClr val="FFC000"/>
              </a:buClr>
            </a:pPr>
            <a:endParaRPr lang="en-US" sz="20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r>
              <a:rPr lang="en-US" sz="2400" dirty="0"/>
              <a:t>What are your most significant CATEGORY challenges?</a:t>
            </a:r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r>
              <a:rPr lang="en-US" sz="2400" dirty="0"/>
              <a:t>How are you addressing those challenges?</a:t>
            </a:r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r>
              <a:rPr lang="en-US" sz="2400" dirty="0"/>
              <a:t>Thinking about current and future goals, </a:t>
            </a:r>
            <a:br>
              <a:rPr lang="en-US" sz="2400" dirty="0"/>
            </a:br>
            <a:r>
              <a:rPr lang="en-US" sz="2400" dirty="0"/>
              <a:t>what specific INSERT NEEDS do you require?</a:t>
            </a:r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285750" indent="-285750" algn="ctr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ctr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ctr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23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/>
          <p:nvPr/>
        </p:nvSpPr>
        <p:spPr>
          <a:xfrm>
            <a:off x="3651947" y="6561573"/>
            <a:ext cx="7481354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662"/>
            </a:pPr>
            <a:endParaRPr sz="662">
              <a:solidFill>
                <a:srgbClr val="44484E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>
                <a:solidFill>
                  <a:srgbClr val="8796A4"/>
                </a:solidFill>
              </a:rPr>
              <a:t>©2021 Vecteris – FOR INTERNAL USE ONLY – DO NOT DISTRIBUTE</a:t>
            </a:r>
            <a:endParaRPr sz="90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11143" y="508067"/>
            <a:ext cx="787247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>
                <a:solidFill>
                  <a:srgbClr val="00527C"/>
                </a:solidFill>
              </a:rPr>
              <a:t>CURRENT CAPABILITIES</a:t>
            </a:r>
            <a:r>
              <a:rPr lang="mr-IN" sz="3600" b="1" dirty="0">
                <a:solidFill>
                  <a:srgbClr val="00527C"/>
                </a:solidFill>
              </a:rPr>
              <a:t>…</a:t>
            </a:r>
            <a:endParaRPr sz="1050" dirty="0">
              <a:solidFill>
                <a:srgbClr val="44484E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FACB38-6451-410A-BA3D-A96B750919C6}"/>
              </a:ext>
            </a:extLst>
          </p:cNvPr>
          <p:cNvSpPr txBox="1"/>
          <p:nvPr/>
        </p:nvSpPr>
        <p:spPr>
          <a:xfrm>
            <a:off x="1582227" y="1691424"/>
            <a:ext cx="9951379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C000"/>
              </a:buClr>
            </a:pPr>
            <a:endParaRPr lang="en-US" sz="2000" dirty="0"/>
          </a:p>
          <a:p>
            <a:pPr algn="ctr">
              <a:buClr>
                <a:srgbClr val="FFC000"/>
              </a:buClr>
            </a:pPr>
            <a:endParaRPr lang="en-US" sz="20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r>
              <a:rPr lang="en-US" sz="2400" dirty="0"/>
              <a:t>What are the biggest gaps in terms of INSERT BUSINESS GOAL       and where you are today?</a:t>
            </a:r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r>
              <a:rPr lang="en-US" sz="2400" dirty="0"/>
              <a:t>How are you solving for these gaps?</a:t>
            </a:r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342900" indent="-342900" algn="ctr">
              <a:buClr>
                <a:schemeClr val="accent2"/>
              </a:buClr>
              <a:buFont typeface="Arial"/>
              <a:buChar char="•"/>
            </a:pPr>
            <a:endParaRPr lang="en-US" sz="2400" dirty="0"/>
          </a:p>
          <a:p>
            <a:pPr marL="285750" indent="-285750" algn="ctr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ctr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dirty="0"/>
          </a:p>
          <a:p>
            <a:pPr marL="285750" indent="-285750" algn="ctr">
              <a:buClr>
                <a:srgbClr val="FFC000"/>
              </a:buClr>
              <a:buFont typeface="Wingdings" panose="05000000000000000000" pitchFamily="2" charset="2"/>
              <a:buChar char="v"/>
            </a:pPr>
            <a:endParaRPr lang="en-US" dirty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304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/>
          <p:nvPr/>
        </p:nvSpPr>
        <p:spPr>
          <a:xfrm>
            <a:off x="3651947" y="6561573"/>
            <a:ext cx="7481354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662"/>
            </a:pPr>
            <a:endParaRPr sz="662">
              <a:solidFill>
                <a:srgbClr val="44484E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4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>
                <a:solidFill>
                  <a:srgbClr val="8796A4"/>
                </a:solidFill>
              </a:rPr>
              <a:t>©2021 Vecteris – FOR INTERNAL USE ONLY – DO NOT DISTRIBUTE</a:t>
            </a:r>
            <a:endParaRPr sz="90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11143" y="508067"/>
            <a:ext cx="937673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>
                <a:solidFill>
                  <a:srgbClr val="00527C"/>
                </a:solidFill>
              </a:rPr>
              <a:t>OUR VISION:</a:t>
            </a:r>
          </a:p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2800" dirty="0">
                <a:solidFill>
                  <a:schemeClr val="accent2"/>
                </a:solidFill>
              </a:rPr>
              <a:t>HIGH LEVEL CONCEPT ILLUSTRATION</a:t>
            </a:r>
            <a:endParaRPr sz="2800" dirty="0">
              <a:solidFill>
                <a:schemeClr val="accent2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709612" y="1995174"/>
            <a:ext cx="10146816" cy="4010294"/>
            <a:chOff x="1022592" y="1911889"/>
            <a:chExt cx="10146816" cy="4010294"/>
          </a:xfrm>
        </p:grpSpPr>
        <p:sp>
          <p:nvSpPr>
            <p:cNvPr id="15" name="Chevron 8">
              <a:extLst>
                <a:ext uri="{FF2B5EF4-FFF2-40B4-BE49-F238E27FC236}">
                  <a16:creationId xmlns:a16="http://schemas.microsoft.com/office/drawing/2014/main" id="{46A2EBD6-0597-438F-B172-EDBD01EE5438}"/>
                </a:ext>
              </a:extLst>
            </p:cNvPr>
            <p:cNvSpPr/>
            <p:nvPr/>
          </p:nvSpPr>
          <p:spPr bwMode="auto">
            <a:xfrm>
              <a:off x="1022592" y="1911889"/>
              <a:ext cx="3196800" cy="561091"/>
            </a:xfrm>
            <a:prstGeom prst="chevron">
              <a:avLst/>
            </a:prstGeom>
            <a:solidFill>
              <a:schemeClr val="accent1"/>
            </a:solidFill>
            <a:ln w="127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9728" tIns="54864" rIns="109728" bIns="54864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661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1323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984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26464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8308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3969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9631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5292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9728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920" b="1" dirty="0">
                  <a:solidFill>
                    <a:srgbClr val="FFFFFF"/>
                  </a:solidFill>
                  <a:latin typeface="Graphik Bold" panose="020B0803030202060203" pitchFamily="34" charset="0"/>
                </a:rPr>
                <a:t>Category 1</a:t>
              </a:r>
            </a:p>
          </p:txBody>
        </p:sp>
        <p:sp>
          <p:nvSpPr>
            <p:cNvPr id="16" name="Chevron 9">
              <a:extLst>
                <a:ext uri="{FF2B5EF4-FFF2-40B4-BE49-F238E27FC236}">
                  <a16:creationId xmlns:a16="http://schemas.microsoft.com/office/drawing/2014/main" id="{F35C3AF0-9C63-4B89-82B2-0710CDB2F969}"/>
                </a:ext>
              </a:extLst>
            </p:cNvPr>
            <p:cNvSpPr/>
            <p:nvPr/>
          </p:nvSpPr>
          <p:spPr bwMode="auto">
            <a:xfrm>
              <a:off x="4497600" y="1911889"/>
              <a:ext cx="3196800" cy="561091"/>
            </a:xfrm>
            <a:prstGeom prst="chevron">
              <a:avLst/>
            </a:prstGeom>
            <a:solidFill>
              <a:schemeClr val="accent1"/>
            </a:solidFill>
            <a:ln w="127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109728" tIns="54864" rIns="109728" bIns="54864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661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1323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984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26464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8308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3969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9631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5292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9728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920" b="1" dirty="0">
                  <a:solidFill>
                    <a:srgbClr val="FFFFFF"/>
                  </a:solidFill>
                  <a:latin typeface="Graphik Bold" panose="020B0803030202060203" pitchFamily="34" charset="0"/>
                </a:rPr>
                <a:t>Category 2</a:t>
              </a:r>
            </a:p>
          </p:txBody>
        </p:sp>
        <p:sp>
          <p:nvSpPr>
            <p:cNvPr id="17" name="Chevron 10">
              <a:extLst>
                <a:ext uri="{FF2B5EF4-FFF2-40B4-BE49-F238E27FC236}">
                  <a16:creationId xmlns:a16="http://schemas.microsoft.com/office/drawing/2014/main" id="{2B663EE3-6C1D-4C5A-8B8C-A0994F551E3D}"/>
                </a:ext>
              </a:extLst>
            </p:cNvPr>
            <p:cNvSpPr/>
            <p:nvPr/>
          </p:nvSpPr>
          <p:spPr bwMode="auto">
            <a:xfrm>
              <a:off x="7972608" y="1911889"/>
              <a:ext cx="3196800" cy="561091"/>
            </a:xfrm>
            <a:prstGeom prst="chevron">
              <a:avLst/>
            </a:prstGeom>
            <a:solidFill>
              <a:schemeClr val="accent1"/>
            </a:solidFill>
            <a:ln w="127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9728" tIns="54864" rIns="109728" bIns="54864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5661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1323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6984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426464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83080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139696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96312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852928" algn="l" defTabSz="713232" rtl="0" eaLnBrk="1" latinLnBrk="0" hangingPunct="1">
                <a:defRPr sz="140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109728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920" b="1" dirty="0">
                  <a:solidFill>
                    <a:srgbClr val="FFFFFF"/>
                  </a:solidFill>
                  <a:latin typeface="Graphik Bold" panose="020B0803030202060203" pitchFamily="34" charset="0"/>
                </a:rPr>
                <a:t>Category 3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5240DBF-40F2-4022-8AEF-2F26692C7225}"/>
                </a:ext>
              </a:extLst>
            </p:cNvPr>
            <p:cNvGrpSpPr/>
            <p:nvPr/>
          </p:nvGrpSpPr>
          <p:grpSpPr>
            <a:xfrm>
              <a:off x="1450088" y="2917460"/>
              <a:ext cx="2269926" cy="640172"/>
              <a:chOff x="700406" y="1992486"/>
              <a:chExt cx="1891605" cy="533477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8251525D-297D-46B5-B1DD-481A47B5AC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0406" y="2105339"/>
                <a:ext cx="562382" cy="420624"/>
              </a:xfrm>
              <a:prstGeom prst="rect">
                <a:avLst/>
              </a:prstGeom>
            </p:spPr>
          </p:pic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2289A7F-2CA2-4910-ADC0-7A956969E1D2}"/>
                  </a:ext>
                </a:extLst>
              </p:cNvPr>
              <p:cNvSpPr/>
              <p:nvPr/>
            </p:nvSpPr>
            <p:spPr>
              <a:xfrm>
                <a:off x="1262788" y="1992486"/>
                <a:ext cx="1329223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855878"/>
                <a:r>
                  <a:rPr lang="en-US" sz="1440" b="1" dirty="0">
                    <a:solidFill>
                      <a:srgbClr val="545454"/>
                    </a:solidFill>
                    <a:latin typeface="Lyon Text Regular"/>
                  </a:rPr>
                  <a:t>Feature 1</a:t>
                </a:r>
                <a:endParaRPr lang="en-US" sz="1440" dirty="0">
                  <a:solidFill>
                    <a:srgbClr val="545454"/>
                  </a:solidFill>
                  <a:latin typeface="Lyon Text Regular"/>
                </a:endParaRP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86E8EE9-952C-49DF-8BA2-71E081FDA6A1}"/>
                </a:ext>
              </a:extLst>
            </p:cNvPr>
            <p:cNvGrpSpPr/>
            <p:nvPr/>
          </p:nvGrpSpPr>
          <p:grpSpPr>
            <a:xfrm>
              <a:off x="1450088" y="4098676"/>
              <a:ext cx="2269926" cy="640172"/>
              <a:chOff x="700406" y="2976039"/>
              <a:chExt cx="1891605" cy="533477"/>
            </a:xfrm>
          </p:grpSpPr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5E61EA9C-08B3-4F8D-9943-97B437684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0406" y="3088892"/>
                <a:ext cx="562382" cy="420624"/>
              </a:xfrm>
              <a:prstGeom prst="rect">
                <a:avLst/>
              </a:prstGeom>
            </p:spPr>
          </p:pic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632ECE1-4EC0-4A38-A660-33C9CE249C9F}"/>
                  </a:ext>
                </a:extLst>
              </p:cNvPr>
              <p:cNvSpPr/>
              <p:nvPr/>
            </p:nvSpPr>
            <p:spPr>
              <a:xfrm>
                <a:off x="1262788" y="2976039"/>
                <a:ext cx="1329223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855878"/>
                <a:r>
                  <a:rPr lang="en-US" sz="1440" b="1" dirty="0">
                    <a:solidFill>
                      <a:srgbClr val="545454"/>
                    </a:solidFill>
                    <a:latin typeface="Lyon Text Regular"/>
                  </a:rPr>
                  <a:t>Feature 2</a:t>
                </a:r>
                <a:endParaRPr lang="en-US" sz="1440" dirty="0">
                  <a:solidFill>
                    <a:srgbClr val="545454"/>
                  </a:solidFill>
                  <a:latin typeface="Lyon Text Regular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08B265A-9FFA-4FDA-A439-68D520DCBBCA}"/>
                </a:ext>
              </a:extLst>
            </p:cNvPr>
            <p:cNvGrpSpPr/>
            <p:nvPr/>
          </p:nvGrpSpPr>
          <p:grpSpPr>
            <a:xfrm>
              <a:off x="4870247" y="2917460"/>
              <a:ext cx="2277336" cy="655975"/>
              <a:chOff x="3431109" y="2157079"/>
              <a:chExt cx="1897780" cy="546646"/>
            </a:xfrm>
          </p:grpSpPr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A79E631C-E18C-4A32-93DC-7D05107FE0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1109" y="2256763"/>
                <a:ext cx="562380" cy="446962"/>
              </a:xfrm>
              <a:prstGeom prst="rect">
                <a:avLst/>
              </a:prstGeom>
            </p:spPr>
          </p:pic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0B27BFC-0398-4465-9025-EE86DCE1823A}"/>
                  </a:ext>
                </a:extLst>
              </p:cNvPr>
              <p:cNvSpPr/>
              <p:nvPr/>
            </p:nvSpPr>
            <p:spPr>
              <a:xfrm>
                <a:off x="3999666" y="2157079"/>
                <a:ext cx="1329223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855878"/>
                <a:r>
                  <a:rPr lang="en-US" sz="1440" b="1" dirty="0">
                    <a:solidFill>
                      <a:srgbClr val="545454"/>
                    </a:solidFill>
                    <a:latin typeface="Lyon Text Regular"/>
                  </a:rPr>
                  <a:t>Feature 4</a:t>
                </a:r>
                <a:endParaRPr lang="en-US" sz="1440" dirty="0">
                  <a:solidFill>
                    <a:srgbClr val="545454"/>
                  </a:solidFill>
                  <a:latin typeface="Lyon Text Regular"/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22895FF-A62D-4CD1-A6CF-9A199D931380}"/>
                </a:ext>
              </a:extLst>
            </p:cNvPr>
            <p:cNvSpPr/>
            <p:nvPr/>
          </p:nvSpPr>
          <p:spPr>
            <a:xfrm>
              <a:off x="5594318" y="3974836"/>
              <a:ext cx="1595068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55878"/>
              <a:r>
                <a:rPr lang="en-US" sz="1440" b="1" dirty="0">
                  <a:solidFill>
                    <a:srgbClr val="545454"/>
                  </a:solidFill>
                  <a:latin typeface="Lyon Text Regular"/>
                </a:rPr>
                <a:t>Feature 5</a:t>
              </a:r>
              <a:endParaRPr lang="en-US" sz="1440" dirty="0">
                <a:solidFill>
                  <a:srgbClr val="545454"/>
                </a:solidFill>
                <a:latin typeface="Lyon Text Regular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7249663-C840-4547-9274-35EB5AAB886B}"/>
                </a:ext>
              </a:extLst>
            </p:cNvPr>
            <p:cNvGrpSpPr/>
            <p:nvPr/>
          </p:nvGrpSpPr>
          <p:grpSpPr>
            <a:xfrm>
              <a:off x="1502387" y="5279897"/>
              <a:ext cx="2217626" cy="642286"/>
              <a:chOff x="743989" y="3959591"/>
              <a:chExt cx="1848022" cy="535238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A9B351DA-E955-4480-9CA2-AD8ADF79A7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43989" y="4072445"/>
                <a:ext cx="423470" cy="422384"/>
              </a:xfrm>
              <a:prstGeom prst="rect">
                <a:avLst/>
              </a:prstGeom>
            </p:spPr>
          </p:pic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A4DBE5A-BA03-4737-9249-0AA9E8B7F90C}"/>
                  </a:ext>
                </a:extLst>
              </p:cNvPr>
              <p:cNvSpPr/>
              <p:nvPr/>
            </p:nvSpPr>
            <p:spPr>
              <a:xfrm>
                <a:off x="1262788" y="3959591"/>
                <a:ext cx="1329223" cy="2616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defTabSz="855878"/>
                <a:r>
                  <a:rPr lang="en-US" sz="1440" b="1" dirty="0">
                    <a:solidFill>
                      <a:srgbClr val="545454"/>
                    </a:solidFill>
                    <a:latin typeface="Lyon Text Regular"/>
                  </a:rPr>
                  <a:t>Feature 3</a:t>
                </a:r>
                <a:endParaRPr lang="en-US" sz="1440" dirty="0">
                  <a:solidFill>
                    <a:srgbClr val="545454"/>
                  </a:solidFill>
                  <a:latin typeface="Lyon Text Regular"/>
                </a:endParaRPr>
              </a:p>
            </p:txBody>
          </p:sp>
        </p:grp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EA3CFC4-B316-408B-A340-A9CB5A37C7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23843" y="3052884"/>
              <a:ext cx="508164" cy="506860"/>
            </a:xfrm>
            <a:prstGeom prst="rect">
              <a:avLst/>
            </a:prstGeom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007E3D1-A456-4AD7-AB08-C668D3062F67}"/>
                </a:ext>
              </a:extLst>
            </p:cNvPr>
            <p:cNvSpPr/>
            <p:nvPr/>
          </p:nvSpPr>
          <p:spPr>
            <a:xfrm>
              <a:off x="8903790" y="2917459"/>
              <a:ext cx="2134987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55878"/>
              <a:r>
                <a:rPr lang="en-US" sz="1440" b="1" dirty="0">
                  <a:solidFill>
                    <a:srgbClr val="545454"/>
                  </a:solidFill>
                  <a:latin typeface="Lyon Text Regular"/>
                </a:rPr>
                <a:t>Feature 6</a:t>
              </a:r>
              <a:endParaRPr lang="en-US" sz="1440" dirty="0">
                <a:solidFill>
                  <a:srgbClr val="545454"/>
                </a:solidFill>
                <a:latin typeface="Lyon Text Regular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BDFBD03C-8079-42B4-8257-E490149938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29474" y="4206207"/>
              <a:ext cx="960299" cy="347367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7E7462D-D6EF-4D7E-804A-E3D09ED4CF27}"/>
                </a:ext>
              </a:extLst>
            </p:cNvPr>
            <p:cNvSpPr/>
            <p:nvPr/>
          </p:nvSpPr>
          <p:spPr>
            <a:xfrm>
              <a:off x="8853274" y="3992092"/>
              <a:ext cx="2229045" cy="3139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855878"/>
              <a:r>
                <a:rPr lang="en-US" sz="1440" b="1" dirty="0">
                  <a:solidFill>
                    <a:srgbClr val="545454"/>
                  </a:solidFill>
                  <a:latin typeface="Lyon Text Regular"/>
                </a:rPr>
                <a:t>Feature 7</a:t>
              </a:r>
              <a:endParaRPr lang="en-US" sz="1440" dirty="0">
                <a:solidFill>
                  <a:srgbClr val="545454"/>
                </a:solidFill>
                <a:latin typeface="Lyon Text Regular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114D797C-F872-A844-9A35-83AF20D7F0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0247" y="4024443"/>
              <a:ext cx="504584" cy="52362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369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/>
          <p:nvPr/>
        </p:nvSpPr>
        <p:spPr>
          <a:xfrm>
            <a:off x="3651947" y="6561573"/>
            <a:ext cx="7481354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662"/>
            </a:pPr>
            <a:endParaRPr sz="662">
              <a:solidFill>
                <a:srgbClr val="44484E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5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>
                <a:solidFill>
                  <a:srgbClr val="8796A4"/>
                </a:solidFill>
              </a:rPr>
              <a:t>©2021 Vecteris – FOR INTERNAL USE ONLY – DO NOT DISTRIBUTE</a:t>
            </a:r>
            <a:endParaRPr sz="90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11143" y="508067"/>
            <a:ext cx="937673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>
                <a:solidFill>
                  <a:srgbClr val="00527C"/>
                </a:solidFill>
              </a:rPr>
              <a:t>CONCEPT FEATURES </a:t>
            </a:r>
          </a:p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2800" dirty="0">
                <a:solidFill>
                  <a:schemeClr val="accent2"/>
                </a:solidFill>
              </a:rPr>
              <a:t>FOR USERS </a:t>
            </a:r>
            <a:endParaRPr sz="2800" dirty="0">
              <a:solidFill>
                <a:schemeClr val="accent2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21975" y="2269516"/>
            <a:ext cx="4136290" cy="3060724"/>
            <a:chOff x="1984432" y="2498550"/>
            <a:chExt cx="4136290" cy="3060724"/>
          </a:xfrm>
        </p:grpSpPr>
        <p:sp>
          <p:nvSpPr>
            <p:cNvPr id="36" name="Content Placeholder 2">
              <a:extLst>
                <a:ext uri="{FF2B5EF4-FFF2-40B4-BE49-F238E27FC236}">
                  <a16:creationId xmlns:a16="http://schemas.microsoft.com/office/drawing/2014/main" id="{5CF78BA2-AD25-5341-A998-693A1BF2F11F}"/>
                </a:ext>
              </a:extLst>
            </p:cNvPr>
            <p:cNvSpPr txBox="1">
              <a:spLocks/>
            </p:cNvSpPr>
            <p:nvPr/>
          </p:nvSpPr>
          <p:spPr>
            <a:xfrm>
              <a:off x="1984432" y="2498550"/>
              <a:ext cx="4136290" cy="3060724"/>
            </a:xfrm>
            <a:prstGeom prst="rect">
              <a:avLst/>
            </a:prstGeom>
            <a:solidFill>
              <a:schemeClr val="accent1"/>
            </a:solidFill>
          </p:spPr>
          <p:txBody>
            <a:bodyPr vert="horz" lIns="91440" tIns="91440" rIns="91440" bIns="91440" rtlCol="0">
              <a:noAutofit/>
            </a:bodyPr>
            <a:lstStyle>
              <a:lvl1pPr marL="274320" indent="-274320" algn="l" defTabSz="685800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3"/>
                </a:buClr>
                <a:buFont typeface="Wingdings" charset="2"/>
                <a:buChar char="§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864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1440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8016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4592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41363" indent="-741363" fontAlgn="t">
                <a:buNone/>
              </a:pP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2248428" y="2727585"/>
              <a:ext cx="2727260" cy="2375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1) Feature 1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2) Feature 2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3) Feature 3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4) Feature 4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5) Feature 5  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50413" y="2276167"/>
            <a:ext cx="4136290" cy="3060724"/>
            <a:chOff x="1984432" y="2498550"/>
            <a:chExt cx="4136290" cy="3060724"/>
          </a:xfrm>
        </p:grpSpPr>
        <p:sp>
          <p:nvSpPr>
            <p:cNvPr id="38" name="Content Placeholder 2">
              <a:extLst>
                <a:ext uri="{FF2B5EF4-FFF2-40B4-BE49-F238E27FC236}">
                  <a16:creationId xmlns:a16="http://schemas.microsoft.com/office/drawing/2014/main" id="{5CF78BA2-AD25-5341-A998-693A1BF2F11F}"/>
                </a:ext>
              </a:extLst>
            </p:cNvPr>
            <p:cNvSpPr txBox="1">
              <a:spLocks/>
            </p:cNvSpPr>
            <p:nvPr/>
          </p:nvSpPr>
          <p:spPr>
            <a:xfrm>
              <a:off x="1984432" y="2498550"/>
              <a:ext cx="4136290" cy="3060724"/>
            </a:xfrm>
            <a:prstGeom prst="rect">
              <a:avLst/>
            </a:prstGeom>
            <a:solidFill>
              <a:schemeClr val="accent1"/>
            </a:solidFill>
          </p:spPr>
          <p:txBody>
            <a:bodyPr vert="horz" lIns="91440" tIns="91440" rIns="91440" bIns="91440" rtlCol="0">
              <a:noAutofit/>
            </a:bodyPr>
            <a:lstStyle>
              <a:lvl1pPr marL="274320" indent="-274320" algn="l" defTabSz="685800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3"/>
                </a:buClr>
                <a:buFont typeface="Wingdings" charset="2"/>
                <a:buChar char="§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864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1440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8016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4592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41363" indent="-741363" fontAlgn="t">
                <a:buNone/>
              </a:pP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248428" y="2727585"/>
              <a:ext cx="2727260" cy="2375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6) Feature 6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7) Feature 7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8) Feature 8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9) Feature 9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10) Feature 10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7536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/>
          <p:nvPr/>
        </p:nvSpPr>
        <p:spPr>
          <a:xfrm>
            <a:off x="3651947" y="6561573"/>
            <a:ext cx="7481354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662"/>
            </a:pPr>
            <a:endParaRPr sz="662">
              <a:solidFill>
                <a:srgbClr val="44484E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6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>
                <a:solidFill>
                  <a:srgbClr val="8796A4"/>
                </a:solidFill>
              </a:rPr>
              <a:t>©2021 Vecteris – FOR INTERNAL USE ONLY – DO NOT DISTRIBUTE</a:t>
            </a:r>
            <a:endParaRPr sz="90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11143" y="508067"/>
            <a:ext cx="937673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>
                <a:solidFill>
                  <a:srgbClr val="00527C"/>
                </a:solidFill>
              </a:rPr>
              <a:t>CONCEPT FEATURES </a:t>
            </a:r>
          </a:p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2800" dirty="0">
                <a:solidFill>
                  <a:schemeClr val="accent2"/>
                </a:solidFill>
              </a:rPr>
              <a:t>FOR BUYERS </a:t>
            </a:r>
            <a:endParaRPr sz="2800" dirty="0">
              <a:solidFill>
                <a:schemeClr val="accent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21975" y="2269516"/>
            <a:ext cx="4136290" cy="3060724"/>
            <a:chOff x="1984432" y="2498550"/>
            <a:chExt cx="4136290" cy="3060724"/>
          </a:xfrm>
        </p:grpSpPr>
        <p:sp>
          <p:nvSpPr>
            <p:cNvPr id="7" name="Content Placeholder 2">
              <a:extLst>
                <a:ext uri="{FF2B5EF4-FFF2-40B4-BE49-F238E27FC236}">
                  <a16:creationId xmlns:a16="http://schemas.microsoft.com/office/drawing/2014/main" id="{5CF78BA2-AD25-5341-A998-693A1BF2F11F}"/>
                </a:ext>
              </a:extLst>
            </p:cNvPr>
            <p:cNvSpPr txBox="1">
              <a:spLocks/>
            </p:cNvSpPr>
            <p:nvPr/>
          </p:nvSpPr>
          <p:spPr>
            <a:xfrm>
              <a:off x="1984432" y="2498550"/>
              <a:ext cx="4136290" cy="3060724"/>
            </a:xfrm>
            <a:prstGeom prst="rect">
              <a:avLst/>
            </a:prstGeom>
            <a:solidFill>
              <a:schemeClr val="accent1"/>
            </a:solidFill>
          </p:spPr>
          <p:txBody>
            <a:bodyPr vert="horz" lIns="91440" tIns="91440" rIns="91440" bIns="91440" rtlCol="0">
              <a:noAutofit/>
            </a:bodyPr>
            <a:lstStyle>
              <a:lvl1pPr marL="274320" indent="-274320" algn="l" defTabSz="685800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3"/>
                </a:buClr>
                <a:buFont typeface="Wingdings" charset="2"/>
                <a:buChar char="§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864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91440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28016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645920" indent="-182880" algn="l" defTabSz="685800" rtl="0" eaLnBrk="1" latinLnBrk="0" hangingPunct="1">
                <a:lnSpc>
                  <a:spcPct val="100000"/>
                </a:lnSpc>
                <a:spcBef>
                  <a:spcPts val="600"/>
                </a:spcBef>
                <a:buClrTx/>
                <a:buFont typeface=".AppleSystemUIFont" charset="-120"/>
                <a:buChar char="–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741363" indent="-741363" fontAlgn="t">
                <a:buNone/>
              </a:pPr>
              <a:endParaRPr lang="en-GB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48428" y="2727585"/>
              <a:ext cx="3518376" cy="2375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1) Buyer Feature 1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2) Buyer Feature 2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3) Buyer Feature 3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4) Buyer Feature 4</a:t>
              </a:r>
            </a:p>
            <a:p>
              <a:pPr>
                <a:lnSpc>
                  <a:spcPct val="150000"/>
                </a:lnSpc>
              </a:pPr>
              <a:r>
                <a:rPr lang="en-US" sz="2000" dirty="0">
                  <a:solidFill>
                    <a:srgbClr val="FFFFFF"/>
                  </a:solidFill>
                </a:rPr>
                <a:t>____ 5) Buyer Feature 5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9972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/>
          <p:nvPr/>
        </p:nvSpPr>
        <p:spPr>
          <a:xfrm>
            <a:off x="3651947" y="6561573"/>
            <a:ext cx="7481354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662"/>
            </a:pPr>
            <a:endParaRPr sz="662">
              <a:solidFill>
                <a:srgbClr val="44484E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7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>
                <a:solidFill>
                  <a:srgbClr val="8796A4"/>
                </a:solidFill>
              </a:rPr>
              <a:t>©2021 Vecteris – FOR INTERNAL USE ONLY – DO NOT DISTRIBUTE</a:t>
            </a:r>
            <a:endParaRPr sz="90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11143" y="508067"/>
            <a:ext cx="937673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>
                <a:solidFill>
                  <a:srgbClr val="00527C"/>
                </a:solidFill>
              </a:rPr>
              <a:t>SAMPLE PACKAGING &amp; PRICING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D5C341A-2AAF-4BB2-9DAB-4AE95F42D9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239132"/>
              </p:ext>
            </p:extLst>
          </p:nvPr>
        </p:nvGraphicFramePr>
        <p:xfrm>
          <a:off x="1884928" y="1530707"/>
          <a:ext cx="9086571" cy="4323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8857">
                  <a:extLst>
                    <a:ext uri="{9D8B030D-6E8A-4147-A177-3AD203B41FA5}">
                      <a16:colId xmlns:a16="http://schemas.microsoft.com/office/drawing/2014/main" val="2869230477"/>
                    </a:ext>
                  </a:extLst>
                </a:gridCol>
                <a:gridCol w="3028857">
                  <a:extLst>
                    <a:ext uri="{9D8B030D-6E8A-4147-A177-3AD203B41FA5}">
                      <a16:colId xmlns:a16="http://schemas.microsoft.com/office/drawing/2014/main" val="2593668326"/>
                    </a:ext>
                  </a:extLst>
                </a:gridCol>
                <a:gridCol w="3028857">
                  <a:extLst>
                    <a:ext uri="{9D8B030D-6E8A-4147-A177-3AD203B41FA5}">
                      <a16:colId xmlns:a16="http://schemas.microsoft.com/office/drawing/2014/main" val="538468872"/>
                    </a:ext>
                  </a:extLst>
                </a:gridCol>
              </a:tblGrid>
              <a:tr h="5631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FFFFFF"/>
                          </a:solidFill>
                        </a:rPr>
                        <a:t>ALL ACCESS PASS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8769797"/>
                  </a:ext>
                </a:extLst>
              </a:tr>
              <a:tr h="326005">
                <a:tc gridSpan="3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2268548"/>
                  </a:ext>
                </a:extLst>
              </a:tr>
              <a:tr h="1511479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SMALL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Great for small teams, new hire</a:t>
                      </a:r>
                      <a:br>
                        <a:rPr lang="en-US" sz="16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classes, or high potentials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6921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MEDIUM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For quickly growing teams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2000" b="1" dirty="0">
                          <a:solidFill>
                            <a:schemeClr val="tx1"/>
                          </a:solidFill>
                        </a:rPr>
                        <a:t>LARGE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For large and multi-national teams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3378663"/>
                  </a:ext>
                </a:extLst>
              </a:tr>
              <a:tr h="375306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4115858"/>
                  </a:ext>
                </a:extLst>
              </a:tr>
              <a:tr h="143423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1- 250 Users</a:t>
                      </a:r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$600 per seat</a:t>
                      </a:r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Annual Membership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251 </a:t>
                      </a:r>
                      <a:r>
                        <a:rPr lang="mr-IN" sz="1600" dirty="0"/>
                        <a:t>–</a:t>
                      </a:r>
                      <a:r>
                        <a:rPr lang="en-US" sz="1600" dirty="0"/>
                        <a:t> 500 Users</a:t>
                      </a:r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$400</a:t>
                      </a:r>
                      <a:r>
                        <a:rPr lang="en-US" sz="1600" baseline="0" dirty="0"/>
                        <a:t> per seat</a:t>
                      </a:r>
                    </a:p>
                    <a:p>
                      <a:pPr algn="ctr"/>
                      <a:endParaRPr lang="en-US" sz="1600" baseline="0" dirty="0"/>
                    </a:p>
                    <a:p>
                      <a:pPr algn="ctr"/>
                      <a:r>
                        <a:rPr lang="en-US" sz="1600" baseline="0" dirty="0"/>
                        <a:t>Annual Membership</a:t>
                      </a:r>
                      <a:endParaRPr lang="en-US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500+ Users</a:t>
                      </a:r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$250 per seat</a:t>
                      </a:r>
                    </a:p>
                    <a:p>
                      <a:pPr algn="ctr"/>
                      <a:endParaRPr lang="en-US" sz="1600" dirty="0"/>
                    </a:p>
                    <a:p>
                      <a:pPr algn="ctr"/>
                      <a:r>
                        <a:rPr lang="en-US" sz="1600" dirty="0"/>
                        <a:t>Annual Membership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8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8329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9972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/>
          <p:nvPr/>
        </p:nvSpPr>
        <p:spPr>
          <a:xfrm>
            <a:off x="3651947" y="6561573"/>
            <a:ext cx="7481354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ts val="662"/>
            </a:pPr>
            <a:endParaRPr sz="662">
              <a:solidFill>
                <a:srgbClr val="44484E"/>
              </a:solidFill>
            </a:endParaRPr>
          </a:p>
        </p:txBody>
      </p:sp>
      <p:sp>
        <p:nvSpPr>
          <p:cNvPr id="115" name="Google Shape;115;p2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fld id="{00000000-1234-1234-1234-123412341234}" type="slidenum">
              <a:rPr lang="en-US"/>
              <a:pPr/>
              <a:t>8</a:t>
            </a:fld>
            <a:endParaRPr/>
          </a:p>
        </p:txBody>
      </p:sp>
      <p:sp>
        <p:nvSpPr>
          <p:cNvPr id="117" name="Google Shape;117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spAutoFit/>
          </a:bodyPr>
          <a:lstStyle/>
          <a:p>
            <a:pPr marL="7701" algn="r">
              <a:buSzPts val="900"/>
            </a:pPr>
            <a:r>
              <a:rPr lang="en-US" sz="900">
                <a:solidFill>
                  <a:srgbClr val="8796A4"/>
                </a:solidFill>
              </a:rPr>
              <a:t>©2021 Vecteris – FOR INTERNAL USE ONLY – DO NOT DISTRIBUTE</a:t>
            </a:r>
            <a:endParaRPr sz="900">
              <a:solidFill>
                <a:srgbClr val="44484E"/>
              </a:solidFill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2011143" y="508067"/>
            <a:ext cx="9376731" cy="795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90000"/>
              </a:lnSpc>
              <a:buClr>
                <a:srgbClr val="00527C"/>
              </a:buClr>
              <a:buSzPts val="4800"/>
              <a:buFont typeface="Montserrat"/>
              <a:buNone/>
            </a:pPr>
            <a:r>
              <a:rPr lang="en-US" sz="3600" b="1" dirty="0">
                <a:solidFill>
                  <a:srgbClr val="00527C"/>
                </a:solidFill>
              </a:rPr>
              <a:t>VISUALIZATION OF USE IN WORKFLOW OR YEAR IN THE LIFE  </a:t>
            </a:r>
          </a:p>
        </p:txBody>
      </p:sp>
    </p:spTree>
    <p:extLst>
      <p:ext uri="{BB962C8B-B14F-4D97-AF65-F5344CB8AC3E}">
        <p14:creationId xmlns:p14="http://schemas.microsoft.com/office/powerpoint/2010/main" val="2999929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idx="4294967295"/>
          </p:nvPr>
        </p:nvSpPr>
        <p:spPr>
          <a:xfrm>
            <a:off x="11460163" y="6311900"/>
            <a:ext cx="731837" cy="349250"/>
          </a:xfrm>
        </p:spPr>
        <p:txBody>
          <a:bodyPr/>
          <a:lstStyle/>
          <a:p>
            <a:fld id="{00000000-1234-1234-1234-123412341234}" type="slidenum">
              <a:rPr lang="uk-UA" smtClean="0"/>
              <a:pPr/>
              <a:t>9</a:t>
            </a:fld>
            <a:endParaRPr lang="uk-UA">
              <a:solidFill>
                <a:srgbClr val="919395"/>
              </a:solidFill>
            </a:endParaRPr>
          </a:p>
        </p:txBody>
      </p:sp>
      <p:sp>
        <p:nvSpPr>
          <p:cNvPr id="6" name="Google Shape;107;p1"/>
          <p:cNvSpPr txBox="1"/>
          <p:nvPr/>
        </p:nvSpPr>
        <p:spPr>
          <a:xfrm>
            <a:off x="1114452" y="3692712"/>
            <a:ext cx="7184109" cy="747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925" rIns="0" bIns="0" anchor="t" anchorCtr="0">
            <a:spAutoFit/>
          </a:bodyPr>
          <a:lstStyle/>
          <a:p>
            <a:pPr marL="7701" marR="3081" lvl="0" indent="0" algn="l" rtl="0">
              <a:lnSpc>
                <a:spcPct val="1002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Thank you!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4315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Другая 10">
      <a:dk1>
        <a:srgbClr val="FFFFFF"/>
      </a:dk1>
      <a:lt1>
        <a:srgbClr val="44484E"/>
      </a:lt1>
      <a:dk2>
        <a:srgbClr val="FFFFFF"/>
      </a:dk2>
      <a:lt2>
        <a:srgbClr val="E7E6E6"/>
      </a:lt2>
      <a:accent1>
        <a:srgbClr val="00527C"/>
      </a:accent1>
      <a:accent2>
        <a:srgbClr val="F6921E"/>
      </a:accent2>
      <a:accent3>
        <a:srgbClr val="93AFCD"/>
      </a:accent3>
      <a:accent4>
        <a:srgbClr val="93AFCD"/>
      </a:accent4>
      <a:accent5>
        <a:srgbClr val="F5F8FB"/>
      </a:accent5>
      <a:accent6>
        <a:srgbClr val="00527C"/>
      </a:accent6>
      <a:hlink>
        <a:srgbClr val="0C4A96"/>
      </a:hlink>
      <a:folHlink>
        <a:srgbClr val="1B1B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Другая 10">
      <a:dk1>
        <a:srgbClr val="FFFFFF"/>
      </a:dk1>
      <a:lt1>
        <a:srgbClr val="44484E"/>
      </a:lt1>
      <a:dk2>
        <a:srgbClr val="FFFFFF"/>
      </a:dk2>
      <a:lt2>
        <a:srgbClr val="E7E6E6"/>
      </a:lt2>
      <a:accent1>
        <a:srgbClr val="00527C"/>
      </a:accent1>
      <a:accent2>
        <a:srgbClr val="F6921E"/>
      </a:accent2>
      <a:accent3>
        <a:srgbClr val="93AFCD"/>
      </a:accent3>
      <a:accent4>
        <a:srgbClr val="93AFCD"/>
      </a:accent4>
      <a:accent5>
        <a:srgbClr val="F5F8FB"/>
      </a:accent5>
      <a:accent6>
        <a:srgbClr val="00527C"/>
      </a:accent6>
      <a:hlink>
        <a:srgbClr val="0C4A96"/>
      </a:hlink>
      <a:folHlink>
        <a:srgbClr val="1B1B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900</Words>
  <Application>Microsoft Macintosh PowerPoint</Application>
  <PresentationFormat>Widescreen</PresentationFormat>
  <Paragraphs>168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Calibri</vt:lpstr>
      <vt:lpstr>Arial</vt:lpstr>
      <vt:lpstr>Wingdings</vt:lpstr>
      <vt:lpstr>Montserrat</vt:lpstr>
      <vt:lpstr>Roboto Light</vt:lpstr>
      <vt:lpstr>Lyon Text Regular</vt:lpstr>
      <vt:lpstr>Graphik Bold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Raccoon</dc:creator>
  <cp:lastModifiedBy>Nicole Merrill</cp:lastModifiedBy>
  <cp:revision>15</cp:revision>
  <dcterms:created xsi:type="dcterms:W3CDTF">2019-07-25T11:15:59Z</dcterms:created>
  <dcterms:modified xsi:type="dcterms:W3CDTF">2021-04-26T20:42:57Z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2019-07-25T00:00:00Z</vt:filetime>
  </property>
  <property fmtid="{D5CDD505-2E9C-101B-9397-08002B2CF9AE}" pid="3" name="Creator">
    <vt:lpwstr>Adobe Illustrator CC 22.0 (Windows)</vt:lpwstr>
  </property>
  <property fmtid="{D5CDD505-2E9C-101B-9397-08002B2CF9AE}" pid="4" name="LastSaved">
    <vt:filetime>2019-07-25T00:00:00Z</vt:filetime>
  </property>
</Properties>
</file>