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5"/>
    <p:sldMasterId id="214748365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y="6858000" cx="12192000"/>
  <p:notesSz cx="20104100" cy="11309350"/>
  <p:embeddedFontLst>
    <p:embeddedFont>
      <p:font typeface="Montserrat"/>
      <p:regular r:id="rId19"/>
      <p:bold r:id="rId20"/>
      <p:italic r:id="rId21"/>
      <p:boldItalic r:id="rId22"/>
    </p:embeddedFont>
    <p:embeddedFont>
      <p:font typeface="Roboto Light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440">
          <p15:clr>
            <a:srgbClr val="A4A3A4"/>
          </p15:clr>
        </p15:guide>
        <p15:guide id="2" pos="7217">
          <p15:clr>
            <a:srgbClr val="A4A3A4"/>
          </p15:clr>
        </p15:guide>
      </p15:sldGuideLst>
    </p:ext>
    <p:ext uri="GoogleSlidesCustomDataVersion2">
      <go:slidesCustomData xmlns:go="http://customooxmlschemas.google.com/" r:id="rId27" roundtripDataSignature="AMtx7mjhnULh8eZRgb6cf6mD3hL9Q9LIv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09F5EA9-5522-4A1B-9102-5D690FFCC417}">
  <a:tblStyle styleId="{F09F5EA9-5522-4A1B-9102-5D690FFCC41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440" orient="horz"/>
        <p:guide pos="7217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.fntdata"/><Relationship Id="rId22" Type="http://schemas.openxmlformats.org/officeDocument/2006/relationships/font" Target="fonts/Montserrat-boldItalic.fntdata"/><Relationship Id="rId21" Type="http://schemas.openxmlformats.org/officeDocument/2006/relationships/font" Target="fonts/Montserrat-italic.fntdata"/><Relationship Id="rId24" Type="http://schemas.openxmlformats.org/officeDocument/2006/relationships/font" Target="fonts/RobotoLight-bold.fntdata"/><Relationship Id="rId23" Type="http://schemas.openxmlformats.org/officeDocument/2006/relationships/font" Target="fonts/RobotoLigh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RobotoLight-boldItalic.fntdata"/><Relationship Id="rId25" Type="http://schemas.openxmlformats.org/officeDocument/2006/relationships/font" Target="fonts/RobotoLight-italic.fntdata"/><Relationship Id="rId27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font" Target="fonts/Montserrat-regular.fntdata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11387138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728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0" name="Google Shape;140;p1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bb1b96da56_0_31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3" name="Google Shape;233;gbb1b96da56_0_31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8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3" name="Google Shape;243;p18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6" name="Google Shape;146;p2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4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5" name="Google Shape;155;p4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5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5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p6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9" name="Google Shape;189;p8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bb1b96da56_0_0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gbb1b96da56_0_0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9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9" name="Google Shape;209;p9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bb1b96da56_0_45:notes"/>
          <p:cNvSpPr txBox="1"/>
          <p:nvPr>
            <p:ph idx="1" type="body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gbb1b96da56_0_45:notes"/>
          <p:cNvSpPr/>
          <p:nvPr>
            <p:ph idx="2" type="sldImg"/>
          </p:nvPr>
        </p:nvSpPr>
        <p:spPr>
          <a:xfrm>
            <a:off x="6659563" y="1414463"/>
            <a:ext cx="6784975" cy="38163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obj">
  <p:cSld name="OBJEC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1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11"/>
          <p:cNvSpPr/>
          <p:nvPr/>
        </p:nvSpPr>
        <p:spPr>
          <a:xfrm>
            <a:off x="7799683" y="3367089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11"/>
          <p:cNvSpPr/>
          <p:nvPr/>
        </p:nvSpPr>
        <p:spPr>
          <a:xfrm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11"/>
          <p:cNvSpPr txBox="1"/>
          <p:nvPr>
            <p:ph idx="11" type="ftr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" name="Google Shape;18;p11"/>
          <p:cNvSpPr txBox="1"/>
          <p:nvPr>
            <p:ph idx="10" type="dt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11"/>
          <p:cNvSpPr txBox="1"/>
          <p:nvPr>
            <p:ph idx="12" type="sldNum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" name="Google Shape;20;p11"/>
          <p:cNvSpPr/>
          <p:nvPr/>
        </p:nvSpPr>
        <p:spPr>
          <a:xfrm>
            <a:off x="6875742" y="1"/>
            <a:ext cx="5316574" cy="3616141"/>
          </a:xfrm>
          <a:custGeom>
            <a:rect b="b" l="l" r="r" t="t"/>
            <a:pathLst>
              <a:path extrusionOk="0" h="5963285" w="876681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11"/>
          <p:cNvSpPr/>
          <p:nvPr/>
        </p:nvSpPr>
        <p:spPr>
          <a:xfrm>
            <a:off x="9471276" y="818615"/>
            <a:ext cx="676606" cy="881028"/>
          </a:xfrm>
          <a:custGeom>
            <a:rect b="b" l="l" r="r" t="t"/>
            <a:pathLst>
              <a:path extrusionOk="0" h="1452880" w="1115694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11"/>
          <p:cNvSpPr/>
          <p:nvPr/>
        </p:nvSpPr>
        <p:spPr>
          <a:xfrm>
            <a:off x="10826977" y="818616"/>
            <a:ext cx="676606" cy="881028"/>
          </a:xfrm>
          <a:custGeom>
            <a:rect b="b" l="l" r="r" t="t"/>
            <a:pathLst>
              <a:path extrusionOk="0" h="1452880" w="1115694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11"/>
          <p:cNvSpPr/>
          <p:nvPr/>
        </p:nvSpPr>
        <p:spPr>
          <a:xfrm>
            <a:off x="10046972" y="242989"/>
            <a:ext cx="881090" cy="676558"/>
          </a:xfrm>
          <a:custGeom>
            <a:rect b="b" l="l" r="r" t="t"/>
            <a:pathLst>
              <a:path extrusionOk="0" h="1115695" w="145288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extrusionOk="0" h="1115695" w="145288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11"/>
          <p:cNvSpPr/>
          <p:nvPr/>
        </p:nvSpPr>
        <p:spPr>
          <a:xfrm>
            <a:off x="10046973" y="1598592"/>
            <a:ext cx="881090" cy="676558"/>
          </a:xfrm>
          <a:custGeom>
            <a:rect b="b" l="l" r="r" t="t"/>
            <a:pathLst>
              <a:path extrusionOk="0" h="1115695" w="145288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extrusionOk="0" h="1115695" w="145288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11"/>
          <p:cNvSpPr/>
          <p:nvPr/>
        </p:nvSpPr>
        <p:spPr>
          <a:xfrm>
            <a:off x="8795164" y="1437888"/>
            <a:ext cx="3384570" cy="2181776"/>
          </a:xfrm>
          <a:custGeom>
            <a:rect b="b" l="l" r="r" t="t"/>
            <a:pathLst>
              <a:path extrusionOk="0" h="3597910" w="5581015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extrusionOk="0" h="3597910" w="5581015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26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st">
  <p:cSld name="is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0"/>
          <p:cNvSpPr txBox="1"/>
          <p:nvPr>
            <p:ph type="ctrTitle"/>
          </p:nvPr>
        </p:nvSpPr>
        <p:spPr>
          <a:xfrm>
            <a:off x="914400" y="2125981"/>
            <a:ext cx="10363201" cy="11387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30"/>
          <p:cNvSpPr txBox="1"/>
          <p:nvPr>
            <p:ph idx="1" type="subTitle"/>
          </p:nvPr>
        </p:nvSpPr>
        <p:spPr>
          <a:xfrm>
            <a:off x="1828800" y="3840481"/>
            <a:ext cx="853440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0"/>
          <p:cNvSpPr/>
          <p:nvPr/>
        </p:nvSpPr>
        <p:spPr>
          <a:xfrm>
            <a:off x="3693028" y="6524919"/>
            <a:ext cx="7440670" cy="36681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30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137" name="Google Shape;137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5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5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15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5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15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15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15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5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5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15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act" showMasterSp="0">
  <p:cSld name="1_contac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6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16"/>
          <p:cNvSpPr/>
          <p:nvPr/>
        </p:nvSpPr>
        <p:spPr>
          <a:xfrm rot="10800000">
            <a:off x="712543" y="919546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6"/>
          <p:cNvSpPr/>
          <p:nvPr/>
        </p:nvSpPr>
        <p:spPr>
          <a:xfrm rot="10800000"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6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6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6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Google Shape;46;p16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16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16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6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16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6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st">
  <p:cSld name="is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7"/>
          <p:cNvSpPr txBox="1"/>
          <p:nvPr>
            <p:ph type="ctrTitle"/>
          </p:nvPr>
        </p:nvSpPr>
        <p:spPr>
          <a:xfrm>
            <a:off x="914400" y="2125981"/>
            <a:ext cx="10363201" cy="11387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7"/>
          <p:cNvSpPr txBox="1"/>
          <p:nvPr>
            <p:ph idx="1" type="subTitle"/>
          </p:nvPr>
        </p:nvSpPr>
        <p:spPr>
          <a:xfrm>
            <a:off x="1828800" y="3840481"/>
            <a:ext cx="853440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7"/>
          <p:cNvSpPr/>
          <p:nvPr/>
        </p:nvSpPr>
        <p:spPr>
          <a:xfrm>
            <a:off x="3693028" y="6524919"/>
            <a:ext cx="7440670" cy="36681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r>
              <a:t/>
            </a:r>
            <a:endParaRPr b="0" i="0" sz="1092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7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57" name="Google Shape;57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showMasterSp="0">
  <p:cSld name="Two Conten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25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25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25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25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" name="Google Shape;68;p25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25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25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25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25"/>
          <p:cNvSpPr/>
          <p:nvPr/>
        </p:nvSpPr>
        <p:spPr>
          <a:xfrm>
            <a:off x="0" y="1"/>
            <a:ext cx="1289287" cy="6857615"/>
          </a:xfrm>
          <a:custGeom>
            <a:rect b="b" l="l" r="r" t="t"/>
            <a:pathLst>
              <a:path extrusionOk="0" h="11308715" w="212598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25"/>
          <p:cNvSpPr txBox="1"/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87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5"/>
          <p:cNvSpPr txBox="1"/>
          <p:nvPr>
            <p:ph idx="1" type="body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2" type="body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/>
          <p:nvPr/>
        </p:nvSpPr>
        <p:spPr>
          <a:xfrm>
            <a:off x="2" y="2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25"/>
          <p:cNvSpPr/>
          <p:nvPr/>
        </p:nvSpPr>
        <p:spPr>
          <a:xfrm>
            <a:off x="2" y="0"/>
            <a:ext cx="1746005" cy="2063946"/>
          </a:xfrm>
          <a:custGeom>
            <a:rect b="b" l="l" r="r" t="t"/>
            <a:pathLst>
              <a:path extrusionOk="0" h="3403600" w="287909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25"/>
          <p:cNvSpPr/>
          <p:nvPr/>
        </p:nvSpPr>
        <p:spPr>
          <a:xfrm>
            <a:off x="3651753" y="6561600"/>
            <a:ext cx="7481945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25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80" name="Google Shape;8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ntact" showMasterSp="0">
  <p:cSld name="1_contac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6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6"/>
          <p:cNvSpPr/>
          <p:nvPr/>
        </p:nvSpPr>
        <p:spPr>
          <a:xfrm rot="10800000">
            <a:off x="712543" y="919546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6"/>
          <p:cNvSpPr/>
          <p:nvPr/>
        </p:nvSpPr>
        <p:spPr>
          <a:xfrm rot="10800000"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Google Shape;85;p26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6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26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6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26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26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26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26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26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obj">
  <p:cSld name="OBJEC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7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7"/>
          <p:cNvSpPr/>
          <p:nvPr/>
        </p:nvSpPr>
        <p:spPr>
          <a:xfrm>
            <a:off x="7799683" y="3367089"/>
            <a:ext cx="3061478" cy="3061263"/>
          </a:xfrm>
          <a:custGeom>
            <a:rect b="b" l="l" r="r" t="t"/>
            <a:pathLst>
              <a:path extrusionOk="0" h="5048250" w="504825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7"/>
          <p:cNvSpPr/>
          <p:nvPr/>
        </p:nvSpPr>
        <p:spPr>
          <a:xfrm>
            <a:off x="0" y="1"/>
            <a:ext cx="12192000" cy="6735935"/>
          </a:xfrm>
          <a:custGeom>
            <a:rect b="b" l="l" r="r" t="t"/>
            <a:pathLst>
              <a:path extrusionOk="0" h="11108055" w="2010410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7"/>
          <p:cNvSpPr txBox="1"/>
          <p:nvPr>
            <p:ph idx="11" type="ftr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27"/>
          <p:cNvSpPr txBox="1"/>
          <p:nvPr>
            <p:ph idx="10" type="dt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091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7"/>
          <p:cNvSpPr txBox="1"/>
          <p:nvPr>
            <p:ph idx="12" type="sldNum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91939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p27"/>
          <p:cNvSpPr/>
          <p:nvPr/>
        </p:nvSpPr>
        <p:spPr>
          <a:xfrm>
            <a:off x="6875742" y="1"/>
            <a:ext cx="5316574" cy="3616141"/>
          </a:xfrm>
          <a:custGeom>
            <a:rect b="b" l="l" r="r" t="t"/>
            <a:pathLst>
              <a:path extrusionOk="0" h="5963285" w="876681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7"/>
          <p:cNvSpPr/>
          <p:nvPr/>
        </p:nvSpPr>
        <p:spPr>
          <a:xfrm>
            <a:off x="9471276" y="818615"/>
            <a:ext cx="676606" cy="881028"/>
          </a:xfrm>
          <a:custGeom>
            <a:rect b="b" l="l" r="r" t="t"/>
            <a:pathLst>
              <a:path extrusionOk="0" h="1452880" w="1115694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7"/>
          <p:cNvSpPr/>
          <p:nvPr/>
        </p:nvSpPr>
        <p:spPr>
          <a:xfrm>
            <a:off x="10826977" y="818616"/>
            <a:ext cx="676606" cy="881028"/>
          </a:xfrm>
          <a:custGeom>
            <a:rect b="b" l="l" r="r" t="t"/>
            <a:pathLst>
              <a:path extrusionOk="0" h="1452880" w="1115694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7"/>
          <p:cNvSpPr/>
          <p:nvPr/>
        </p:nvSpPr>
        <p:spPr>
          <a:xfrm>
            <a:off x="10046972" y="242989"/>
            <a:ext cx="881090" cy="676558"/>
          </a:xfrm>
          <a:custGeom>
            <a:rect b="b" l="l" r="r" t="t"/>
            <a:pathLst>
              <a:path extrusionOk="0" h="1115695" w="145288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extrusionOk="0" h="1115695" w="145288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27"/>
          <p:cNvSpPr/>
          <p:nvPr/>
        </p:nvSpPr>
        <p:spPr>
          <a:xfrm>
            <a:off x="10046973" y="1598592"/>
            <a:ext cx="881090" cy="676558"/>
          </a:xfrm>
          <a:custGeom>
            <a:rect b="b" l="l" r="r" t="t"/>
            <a:pathLst>
              <a:path extrusionOk="0" h="1115695" w="145288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extrusionOk="0" h="1115695" w="145288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7"/>
          <p:cNvSpPr/>
          <p:nvPr/>
        </p:nvSpPr>
        <p:spPr>
          <a:xfrm>
            <a:off x="8795164" y="1437888"/>
            <a:ext cx="3384570" cy="2181776"/>
          </a:xfrm>
          <a:custGeom>
            <a:rect b="b" l="l" r="r" t="t"/>
            <a:pathLst>
              <a:path extrusionOk="0" h="3597910" w="5581015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extrusionOk="0" h="3597910" w="5581015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" showMasterSp="0">
  <p:cSld name="Conten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8"/>
          <p:cNvSpPr txBox="1"/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87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8"/>
          <p:cNvSpPr txBox="1"/>
          <p:nvPr>
            <p:ph idx="1" type="body"/>
          </p:nvPr>
        </p:nvSpPr>
        <p:spPr>
          <a:xfrm>
            <a:off x="1017536" y="2480911"/>
            <a:ext cx="10156929" cy="21467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95">
                <a:solidFill>
                  <a:srgbClr val="393C42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8"/>
          <p:cNvSpPr/>
          <p:nvPr/>
        </p:nvSpPr>
        <p:spPr>
          <a:xfrm>
            <a:off x="0" y="0"/>
            <a:ext cx="5544549" cy="3425534"/>
          </a:xfrm>
          <a:custGeom>
            <a:rect b="b" l="l" r="r" t="t"/>
            <a:pathLst>
              <a:path extrusionOk="0" h="5648960" w="9142730">
                <a:moveTo>
                  <a:pt x="9142402" y="0"/>
                </a:moveTo>
                <a:lnTo>
                  <a:pt x="0" y="0"/>
                </a:lnTo>
                <a:lnTo>
                  <a:pt x="0" y="2144102"/>
                </a:lnTo>
                <a:lnTo>
                  <a:pt x="3502071" y="5648414"/>
                </a:lnTo>
                <a:lnTo>
                  <a:pt x="9142402" y="0"/>
                </a:lnTo>
                <a:close/>
              </a:path>
            </a:pathLst>
          </a:custGeom>
          <a:solidFill>
            <a:srgbClr val="B3C6DC">
              <a:alpha val="4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28"/>
          <p:cNvSpPr/>
          <p:nvPr/>
        </p:nvSpPr>
        <p:spPr>
          <a:xfrm>
            <a:off x="2444923" y="775448"/>
            <a:ext cx="640792" cy="834435"/>
          </a:xfrm>
          <a:custGeom>
            <a:rect b="b" l="l" r="r" t="t"/>
            <a:pathLst>
              <a:path extrusionOk="0" h="1376045" w="1056639">
                <a:moveTo>
                  <a:pt x="366365" y="0"/>
                </a:moveTo>
                <a:lnTo>
                  <a:pt x="0" y="366407"/>
                </a:lnTo>
                <a:lnTo>
                  <a:pt x="323361" y="687884"/>
                </a:lnTo>
                <a:lnTo>
                  <a:pt x="0" y="1009320"/>
                </a:lnTo>
                <a:lnTo>
                  <a:pt x="366365" y="1375727"/>
                </a:lnTo>
                <a:lnTo>
                  <a:pt x="1056596" y="687884"/>
                </a:lnTo>
                <a:lnTo>
                  <a:pt x="3663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8"/>
          <p:cNvSpPr/>
          <p:nvPr/>
        </p:nvSpPr>
        <p:spPr>
          <a:xfrm>
            <a:off x="1160712" y="775449"/>
            <a:ext cx="640792" cy="834435"/>
          </a:xfrm>
          <a:custGeom>
            <a:rect b="b" l="l" r="r" t="t"/>
            <a:pathLst>
              <a:path extrusionOk="0" h="1376045" w="1056639">
                <a:moveTo>
                  <a:pt x="690230" y="0"/>
                </a:moveTo>
                <a:lnTo>
                  <a:pt x="0" y="687884"/>
                </a:lnTo>
                <a:lnTo>
                  <a:pt x="690230" y="1375727"/>
                </a:lnTo>
                <a:lnTo>
                  <a:pt x="1056596" y="1009320"/>
                </a:lnTo>
                <a:lnTo>
                  <a:pt x="733234" y="687884"/>
                </a:lnTo>
                <a:lnTo>
                  <a:pt x="1056596" y="366407"/>
                </a:lnTo>
                <a:lnTo>
                  <a:pt x="69023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28"/>
          <p:cNvSpPr/>
          <p:nvPr/>
        </p:nvSpPr>
        <p:spPr>
          <a:xfrm>
            <a:off x="1706051" y="230174"/>
            <a:ext cx="834494" cy="640747"/>
          </a:xfrm>
          <a:custGeom>
            <a:rect b="b" l="l" r="r" t="t"/>
            <a:pathLst>
              <a:path extrusionOk="0" h="1056640" w="1376045">
                <a:moveTo>
                  <a:pt x="687863" y="0"/>
                </a:moveTo>
                <a:lnTo>
                  <a:pt x="0" y="690156"/>
                </a:lnTo>
                <a:lnTo>
                  <a:pt x="366418" y="1056596"/>
                </a:lnTo>
                <a:lnTo>
                  <a:pt x="687863" y="733192"/>
                </a:lnTo>
                <a:lnTo>
                  <a:pt x="1332693" y="733192"/>
                </a:lnTo>
                <a:lnTo>
                  <a:pt x="1375727" y="690156"/>
                </a:lnTo>
                <a:lnTo>
                  <a:pt x="687863" y="0"/>
                </a:lnTo>
                <a:close/>
              </a:path>
              <a:path extrusionOk="0" h="1056640" w="1376045">
                <a:moveTo>
                  <a:pt x="1332693" y="733192"/>
                </a:moveTo>
                <a:lnTo>
                  <a:pt x="687863" y="733192"/>
                </a:lnTo>
                <a:lnTo>
                  <a:pt x="1009299" y="1056596"/>
                </a:lnTo>
                <a:lnTo>
                  <a:pt x="1332693" y="7331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8"/>
          <p:cNvSpPr/>
          <p:nvPr/>
        </p:nvSpPr>
        <p:spPr>
          <a:xfrm>
            <a:off x="1706050" y="1514290"/>
            <a:ext cx="834494" cy="640747"/>
          </a:xfrm>
          <a:custGeom>
            <a:rect b="b" l="l" r="r" t="t"/>
            <a:pathLst>
              <a:path extrusionOk="0" h="1056639" w="1376045">
                <a:moveTo>
                  <a:pt x="366418" y="0"/>
                </a:moveTo>
                <a:lnTo>
                  <a:pt x="0" y="366334"/>
                </a:lnTo>
                <a:lnTo>
                  <a:pt x="687863" y="1056564"/>
                </a:lnTo>
                <a:lnTo>
                  <a:pt x="1375727" y="366334"/>
                </a:lnTo>
                <a:lnTo>
                  <a:pt x="1332712" y="323330"/>
                </a:lnTo>
                <a:lnTo>
                  <a:pt x="687863" y="323330"/>
                </a:lnTo>
                <a:lnTo>
                  <a:pt x="366418" y="0"/>
                </a:lnTo>
                <a:close/>
              </a:path>
              <a:path extrusionOk="0" h="1056639" w="1376045">
                <a:moveTo>
                  <a:pt x="1009299" y="0"/>
                </a:moveTo>
                <a:lnTo>
                  <a:pt x="687863" y="323330"/>
                </a:lnTo>
                <a:lnTo>
                  <a:pt x="1332712" y="323330"/>
                </a:lnTo>
                <a:lnTo>
                  <a:pt x="100929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8"/>
          <p:cNvSpPr/>
          <p:nvPr/>
        </p:nvSpPr>
        <p:spPr>
          <a:xfrm>
            <a:off x="520253" y="1362062"/>
            <a:ext cx="3206273" cy="2067026"/>
          </a:xfrm>
          <a:custGeom>
            <a:rect b="b" l="l" r="r" t="t"/>
            <a:pathLst>
              <a:path extrusionOk="0" h="3408679" w="5287010">
                <a:moveTo>
                  <a:pt x="764961" y="0"/>
                </a:moveTo>
                <a:lnTo>
                  <a:pt x="0" y="764940"/>
                </a:lnTo>
                <a:lnTo>
                  <a:pt x="2643197" y="3408137"/>
                </a:lnTo>
                <a:lnTo>
                  <a:pt x="3565688" y="2485641"/>
                </a:lnTo>
                <a:lnTo>
                  <a:pt x="2643197" y="2485641"/>
                </a:lnTo>
                <a:lnTo>
                  <a:pt x="922526" y="764940"/>
                </a:lnTo>
                <a:lnTo>
                  <a:pt x="1226203" y="461263"/>
                </a:lnTo>
                <a:lnTo>
                  <a:pt x="764961" y="0"/>
                </a:lnTo>
                <a:close/>
              </a:path>
              <a:path extrusionOk="0" h="3408679" w="5287010">
                <a:moveTo>
                  <a:pt x="4521422" y="0"/>
                </a:moveTo>
                <a:lnTo>
                  <a:pt x="4060159" y="461263"/>
                </a:lnTo>
                <a:lnTo>
                  <a:pt x="4363856" y="764940"/>
                </a:lnTo>
                <a:lnTo>
                  <a:pt x="2643197" y="2485641"/>
                </a:lnTo>
                <a:lnTo>
                  <a:pt x="3565688" y="2485641"/>
                </a:lnTo>
                <a:lnTo>
                  <a:pt x="5286383" y="764940"/>
                </a:lnTo>
                <a:lnTo>
                  <a:pt x="452142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28"/>
          <p:cNvSpPr/>
          <p:nvPr/>
        </p:nvSpPr>
        <p:spPr>
          <a:xfrm>
            <a:off x="2168066" y="6524919"/>
            <a:ext cx="8965632" cy="36681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8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pic>
        <p:nvPicPr>
          <p:cNvPr id="119" name="Google Shape;11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46394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9"/>
          <p:cNvSpPr/>
          <p:nvPr/>
        </p:nvSpPr>
        <p:spPr>
          <a:xfrm>
            <a:off x="0" y="1"/>
            <a:ext cx="12192000" cy="6857615"/>
          </a:xfrm>
          <a:custGeom>
            <a:rect b="b" l="l" r="r" t="t"/>
            <a:pathLst>
              <a:path extrusionOk="0" h="11308715" w="2010410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9"/>
          <p:cNvSpPr/>
          <p:nvPr/>
        </p:nvSpPr>
        <p:spPr>
          <a:xfrm>
            <a:off x="10388818" y="1095531"/>
            <a:ext cx="1200715" cy="1562977"/>
          </a:xfrm>
          <a:custGeom>
            <a:rect b="b" l="l" r="r" t="t"/>
            <a:pathLst>
              <a:path extrusionOk="0" h="2577465" w="197993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9"/>
          <p:cNvSpPr/>
          <p:nvPr/>
        </p:nvSpPr>
        <p:spPr>
          <a:xfrm>
            <a:off x="9188953" y="2194530"/>
            <a:ext cx="3003329" cy="3872209"/>
          </a:xfrm>
          <a:custGeom>
            <a:rect b="b" l="l" r="r" t="t"/>
            <a:pathLst>
              <a:path extrusionOk="0" h="6385559" w="4952365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9"/>
          <p:cNvSpPr/>
          <p:nvPr/>
        </p:nvSpPr>
        <p:spPr>
          <a:xfrm>
            <a:off x="11410494" y="2479718"/>
            <a:ext cx="781736" cy="1200631"/>
          </a:xfrm>
          <a:custGeom>
            <a:rect b="b" l="l" r="r" t="t"/>
            <a:pathLst>
              <a:path extrusionOk="0" h="1979929" w="128905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9"/>
          <p:cNvSpPr/>
          <p:nvPr/>
        </p:nvSpPr>
        <p:spPr>
          <a:xfrm>
            <a:off x="11410494" y="73978"/>
            <a:ext cx="781736" cy="1200631"/>
          </a:xfrm>
          <a:custGeom>
            <a:rect b="b" l="l" r="r" t="t"/>
            <a:pathLst>
              <a:path extrusionOk="0" h="1979930" w="128905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9"/>
          <p:cNvSpPr/>
          <p:nvPr/>
        </p:nvSpPr>
        <p:spPr>
          <a:xfrm>
            <a:off x="10180929" y="355020"/>
            <a:ext cx="330409" cy="430117"/>
          </a:xfrm>
          <a:custGeom>
            <a:rect b="b" l="l" r="r" t="t"/>
            <a:pathLst>
              <a:path extrusionOk="0" h="709294" w="54483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9"/>
          <p:cNvSpPr/>
          <p:nvPr/>
        </p:nvSpPr>
        <p:spPr>
          <a:xfrm>
            <a:off x="9519048" y="355019"/>
            <a:ext cx="330409" cy="430117"/>
          </a:xfrm>
          <a:custGeom>
            <a:rect b="b" l="l" r="r" t="t"/>
            <a:pathLst>
              <a:path extrusionOk="0" h="709294" w="54483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9"/>
          <p:cNvSpPr/>
          <p:nvPr/>
        </p:nvSpPr>
        <p:spPr>
          <a:xfrm>
            <a:off x="9800119" y="73977"/>
            <a:ext cx="430147" cy="330385"/>
          </a:xfrm>
          <a:custGeom>
            <a:rect b="b" l="l" r="r" t="t"/>
            <a:pathLst>
              <a:path extrusionOk="0" h="544830" w="709294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extrusionOk="0" h="544830" w="709294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9"/>
          <p:cNvSpPr/>
          <p:nvPr/>
        </p:nvSpPr>
        <p:spPr>
          <a:xfrm>
            <a:off x="9800116" y="735815"/>
            <a:ext cx="430147" cy="330385"/>
          </a:xfrm>
          <a:custGeom>
            <a:rect b="b" l="l" r="r" t="t"/>
            <a:pathLst>
              <a:path extrusionOk="0" h="544830" w="709294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extrusionOk="0" h="544830" w="709294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9"/>
          <p:cNvSpPr/>
          <p:nvPr/>
        </p:nvSpPr>
        <p:spPr>
          <a:xfrm>
            <a:off x="9188956" y="657356"/>
            <a:ext cx="1652428" cy="1065474"/>
          </a:xfrm>
          <a:custGeom>
            <a:rect b="b" l="l" r="r" t="t"/>
            <a:pathLst>
              <a:path extrusionOk="0" h="1757045" w="2724784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extrusionOk="0" h="1757045" w="2724784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9019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9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9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7701" marR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7701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/>
          <p:nvPr>
            <p:ph type="title"/>
          </p:nvPr>
        </p:nvSpPr>
        <p:spPr>
          <a:xfrm>
            <a:off x="4166472" y="1506739"/>
            <a:ext cx="3859055" cy="11387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7400" u="none" cap="none" strike="noStrike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0"/>
          <p:cNvSpPr txBox="1"/>
          <p:nvPr>
            <p:ph idx="1" type="body"/>
          </p:nvPr>
        </p:nvSpPr>
        <p:spPr>
          <a:xfrm>
            <a:off x="1017536" y="2480911"/>
            <a:ext cx="10156929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300" u="none" cap="none" strike="noStrike">
                <a:solidFill>
                  <a:srgbClr val="393C42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0"/>
          <p:cNvSpPr txBox="1"/>
          <p:nvPr>
            <p:ph idx="12" type="sldNum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"/>
          <p:cNvSpPr txBox="1"/>
          <p:nvPr>
            <p:ph type="title"/>
          </p:nvPr>
        </p:nvSpPr>
        <p:spPr>
          <a:xfrm>
            <a:off x="4166472" y="1506739"/>
            <a:ext cx="3859055" cy="113877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7400" u="none" cap="none" strike="noStrike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3"/>
          <p:cNvSpPr txBox="1"/>
          <p:nvPr>
            <p:ph idx="1" type="body"/>
          </p:nvPr>
        </p:nvSpPr>
        <p:spPr>
          <a:xfrm>
            <a:off x="1017536" y="2480911"/>
            <a:ext cx="10156929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300" u="none" cap="none" strike="noStrike">
                <a:solidFill>
                  <a:srgbClr val="393C42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3"/>
          <p:cNvSpPr txBox="1"/>
          <p:nvPr>
            <p:ph idx="12" type="sldNum"/>
          </p:nvPr>
        </p:nvSpPr>
        <p:spPr>
          <a:xfrm>
            <a:off x="11317842" y="6377940"/>
            <a:ext cx="74412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F6921E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2</a:t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"/>
          <p:cNvSpPr txBox="1"/>
          <p:nvPr/>
        </p:nvSpPr>
        <p:spPr>
          <a:xfrm>
            <a:off x="1114452" y="3692712"/>
            <a:ext cx="7184109" cy="7474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925">
            <a:spAutoFit/>
          </a:bodyPr>
          <a:lstStyle/>
          <a:p>
            <a:pPr indent="0" lvl="0" marL="7701" marR="3081" rtl="0" algn="l">
              <a:lnSpc>
                <a:spcPct val="1002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en-US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Competitive Analysis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"/>
          <p:cNvSpPr txBox="1"/>
          <p:nvPr/>
        </p:nvSpPr>
        <p:spPr>
          <a:xfrm>
            <a:off x="9184194" y="6055342"/>
            <a:ext cx="2655113" cy="37671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07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95"/>
              <a:buFont typeface="Arial"/>
              <a:buNone/>
            </a:pPr>
            <a:r>
              <a:rPr b="1" i="0" lang="en-US" sz="2395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2021</a:t>
            </a:r>
            <a:endParaRPr b="0" i="0" sz="2395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bb1b96da56_0_31"/>
          <p:cNvSpPr/>
          <p:nvPr/>
        </p:nvSpPr>
        <p:spPr>
          <a:xfrm>
            <a:off x="3651947" y="6561573"/>
            <a:ext cx="7481354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6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gbb1b96da56_0_31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7" name="Google Shape;237;gbb1b96da56_0_31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©2021 Vecteris – FOR INTERNAL USE ONLY – DO NOT DISTRIBUTE</a:t>
            </a:r>
            <a:endParaRPr b="0" i="0" sz="900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38" name="Google Shape;238;gbb1b96da56_0_31"/>
          <p:cNvGraphicFramePr/>
          <p:nvPr/>
        </p:nvGraphicFramePr>
        <p:xfrm>
          <a:off x="2154031" y="127456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{F09F5EA9-5522-4A1B-9102-5D690FFCC417}</a:tableStyleId>
              </a:tblPr>
              <a:tblGrid>
                <a:gridCol w="1731950"/>
                <a:gridCol w="7501825"/>
              </a:tblGrid>
              <a:tr h="28575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3D5D"/>
                    </a:solidFill>
                  </a:tcPr>
                </a:tc>
                <a:tc hMerge="1"/>
              </a:tr>
              <a:tr h="342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POSITIONING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0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Primary positioning… </a:t>
                      </a:r>
                      <a:endParaRPr i="1" sz="1400" u="none" cap="none" strike="noStrik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0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Secondary messaging…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306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TARGET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Enterprise</a:t>
                      </a: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/ Business professionals at all levels 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510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PRODUCT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Courses</a:t>
                      </a:r>
                      <a:endParaRPr/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Programs:  PROGRAM 1, PROGRAM 2, PROGRAM 3, PROGRAM 4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dk1"/>
                    </a:solidFill>
                  </a:tcPr>
                </a:tc>
              </a:tr>
              <a:tr h="218550">
                <a:tc>
                  <a:txBody>
                    <a:bodyPr/>
                    <a:lstStyle/>
                    <a:p>
                      <a:pPr indent="0" lvl="1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Modalities: 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0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Live classroom /  Asynchronous </a:t>
                      </a:r>
                      <a:endParaRPr/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0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Live events range from 1 to 3 days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2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1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Features: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Platform providing analytics, cloud-based tools; integrates with Salesforce; mobile-first design 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dk1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1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 of Digital 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0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Mobile app for reinforcement</a:t>
                      </a:r>
                      <a:r>
                        <a:rPr i="0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training modules</a:t>
                      </a:r>
                      <a:endParaRPr/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0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Online learning programs available on their platform or client’s LMS </a:t>
                      </a:r>
                      <a:endParaRPr/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0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MED - HIGH level of digital sophistication</a:t>
                      </a:r>
                      <a:endParaRPr i="0" sz="1400" u="none" cap="none" strike="noStrik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6E6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PRICING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Standard course-based pricing for live</a:t>
                      </a: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events (i.e. $2000 for 1.5 or 2 days)</a:t>
                      </a:r>
                      <a:endParaRPr/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Range of pricing for individual online asynchronous courses</a:t>
                      </a:r>
                      <a:endParaRPr/>
                    </a:p>
                    <a:p>
                      <a:pPr indent="-171450" lvl="1" marL="5143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1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Course 1 </a:t>
                      </a: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 $3,000 (6 hours) </a:t>
                      </a:r>
                      <a:endParaRPr/>
                    </a:p>
                    <a:p>
                      <a:pPr indent="-171450" lvl="1" marL="5143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1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Course 2 </a:t>
                      </a: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 $2000 (2 hours) </a:t>
                      </a:r>
                      <a:endParaRPr/>
                    </a:p>
                    <a:p>
                      <a:pPr indent="-171450" lvl="1" marL="5143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1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Course 3 </a:t>
                      </a: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 $900 (1.5 hours) </a:t>
                      </a:r>
                      <a:endParaRPr/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Prices appear to be the same for live vs. asynchronous 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  <p:sp>
        <p:nvSpPr>
          <p:cNvPr id="239" name="Google Shape;239;gbb1b96da56_0_31"/>
          <p:cNvSpPr txBox="1"/>
          <p:nvPr/>
        </p:nvSpPr>
        <p:spPr>
          <a:xfrm>
            <a:off x="10969137" y="195394"/>
            <a:ext cx="1032718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Insert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Company Logo </a:t>
            </a:r>
            <a:endParaRPr/>
          </a:p>
        </p:txBody>
      </p:sp>
      <p:sp>
        <p:nvSpPr>
          <p:cNvPr id="240" name="Google Shape;240;gbb1b96da56_0_31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[ Company A ] 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8"/>
          <p:cNvSpPr/>
          <p:nvPr/>
        </p:nvSpPr>
        <p:spPr>
          <a:xfrm>
            <a:off x="3651947" y="6561573"/>
            <a:ext cx="7481354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6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18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7" name="Google Shape;247;p18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©2021 Vecteris – FOR INTERNAL USE ONLY – DO NOT DISTRIBUTE</a:t>
            </a:r>
            <a:endParaRPr b="0" i="0" sz="900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48" name="Google Shape;248;p18"/>
          <p:cNvGraphicFramePr/>
          <p:nvPr/>
        </p:nvGraphicFramePr>
        <p:xfrm>
          <a:off x="2154031" y="127456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{F09F5EA9-5522-4A1B-9102-5D690FFCC417}</a:tableStyleId>
              </a:tblPr>
              <a:tblGrid>
                <a:gridCol w="1731950"/>
                <a:gridCol w="7501825"/>
              </a:tblGrid>
              <a:tr h="285750"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rgbClr val="003D5D"/>
                    </a:solidFill>
                  </a:tcPr>
                </a:tc>
                <a:tc hMerge="1"/>
              </a:tr>
              <a:tr h="342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POSITIONING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0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Primary positioning… </a:t>
                      </a:r>
                      <a:endParaRPr i="1" sz="1400" u="none" cap="none" strike="noStrik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0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Secondary messaging…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306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TARGET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Enterprise</a:t>
                      </a: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(for </a:t>
                      </a: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business professionals at all levels)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532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PRODUCT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Professional development workshops</a:t>
                      </a:r>
                      <a:endParaRPr/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Topics: TOPIC 1, TOPIC 2, TOPIC 3, etc.</a:t>
                      </a: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1400" u="none" cap="none" strike="noStrike">
                        <a:solidFill>
                          <a:srgbClr val="44484E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solidFill>
                      <a:schemeClr val="dk1"/>
                    </a:solidFill>
                  </a:tcPr>
                </a:tc>
              </a:tr>
              <a:tr h="218550">
                <a:tc>
                  <a:txBody>
                    <a:bodyPr/>
                    <a:lstStyle/>
                    <a:p>
                      <a:pPr indent="0" lvl="1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Modalities: 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0"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Live In-Person </a:t>
                      </a:r>
                      <a:endParaRPr/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i="0"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Ranges from 1 hour to multi-day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lt2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1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Features: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Co-creative workshops</a:t>
                      </a:r>
                      <a:endParaRPr/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Experiential,</a:t>
                      </a: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interactive approach  (no podium, tables, desks) </a:t>
                      </a:r>
                      <a:endParaRPr sz="1400" u="none" cap="none" strike="noStrike">
                        <a:solidFill>
                          <a:srgbClr val="44484E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Char char="•"/>
                      </a:pP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Facilitated</a:t>
                      </a: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debriefs </a:t>
                      </a:r>
                      <a:endParaRPr sz="1400" u="none" cap="none" strike="noStrike">
                        <a:solidFill>
                          <a:srgbClr val="44484E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chemeClr val="dk1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1" marL="3429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Use of Digital </a:t>
                      </a:r>
                      <a:endParaRPr sz="1400" u="none" cap="none" strike="noStrike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44484E"/>
                        </a:buClr>
                        <a:buSzPts val="1400"/>
                        <a:buFont typeface="Arial"/>
                        <a:buNone/>
                      </a:pPr>
                      <a:r>
                        <a:rPr i="0"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NONE identified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7E6E6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400" u="none" cap="none" strike="noStrike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PRICING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cap="none" strike="noStrike">
                          <a:solidFill>
                            <a:srgbClr val="44484E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Not discernible 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AFB7C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  <p:sp>
        <p:nvSpPr>
          <p:cNvPr id="249" name="Google Shape;249;p18"/>
          <p:cNvSpPr txBox="1"/>
          <p:nvPr/>
        </p:nvSpPr>
        <p:spPr>
          <a:xfrm>
            <a:off x="10969137" y="195394"/>
            <a:ext cx="1032718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Insert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Company Logo </a:t>
            </a:r>
            <a:endParaRPr/>
          </a:p>
        </p:txBody>
      </p:sp>
      <p:sp>
        <p:nvSpPr>
          <p:cNvPr id="250" name="Google Shape;250;p18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[ Company B ]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"/>
          <p:cNvSpPr/>
          <p:nvPr/>
        </p:nvSpPr>
        <p:spPr>
          <a:xfrm>
            <a:off x="3651947" y="6561573"/>
            <a:ext cx="7481354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6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0" name="Google Shape;150;p2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©2021 Vecteris – FOR INTERNAL USE ONLY – DO NOT DISTRIBUTE</a:t>
            </a:r>
            <a:endParaRPr b="0" i="0" sz="900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"/>
          <p:cNvSpPr txBox="1"/>
          <p:nvPr/>
        </p:nvSpPr>
        <p:spPr>
          <a:xfrm>
            <a:off x="1960932" y="1592526"/>
            <a:ext cx="8467328" cy="30226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4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393C4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4762" lvl="0" marL="22383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400"/>
              <a:buFont typeface="Arial"/>
              <a:buNone/>
            </a:pPr>
            <a:r>
              <a:rPr b="0" i="0" lang="en-US" sz="21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The purpose of this research is to gain a deeper understanding of the competitive landscape and uncover key customer needs, effectively equipping [CLIENT] with relevant market and customer insights to [INSERT]. 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400"/>
              <a:buFont typeface="Arial"/>
              <a:buNone/>
            </a:pPr>
            <a:r>
              <a:t/>
            </a:r>
            <a:endParaRPr b="0" i="0" sz="2100" u="none" cap="none" strike="noStrike">
              <a:solidFill>
                <a:srgbClr val="393C42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400"/>
              <a:buFont typeface="Arial"/>
              <a:buNone/>
            </a:pPr>
            <a:r>
              <a:t/>
            </a:r>
            <a:endParaRPr b="0" i="0" sz="2300" u="none" cap="none" strike="noStrike">
              <a:solidFill>
                <a:srgbClr val="393C42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52" name="Google Shape;152;p2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Project Goals 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"/>
          <p:cNvSpPr/>
          <p:nvPr/>
        </p:nvSpPr>
        <p:spPr>
          <a:xfrm>
            <a:off x="3651947" y="6561573"/>
            <a:ext cx="7481354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6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4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9" name="Google Shape;159;p4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©2021 Vecteris – FOR INTERNAL USE ONLY – DO NOT DISTRIBUTE</a:t>
            </a:r>
            <a:endParaRPr b="0" i="0" sz="900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4"/>
          <p:cNvSpPr txBox="1"/>
          <p:nvPr/>
        </p:nvSpPr>
        <p:spPr>
          <a:xfrm>
            <a:off x="2208933" y="2180100"/>
            <a:ext cx="1549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Competitive </a:t>
            </a:r>
            <a:endParaRPr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Analysis</a:t>
            </a:r>
            <a:endParaRPr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Secondary review </a:t>
            </a:r>
            <a:endParaRPr/>
          </a:p>
        </p:txBody>
      </p:sp>
      <p:sp>
        <p:nvSpPr>
          <p:cNvPr id="161" name="Google Shape;161;p4"/>
          <p:cNvSpPr txBox="1"/>
          <p:nvPr/>
        </p:nvSpPr>
        <p:spPr>
          <a:xfrm>
            <a:off x="5509390" y="2180101"/>
            <a:ext cx="1549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26282A"/>
                </a:solidFill>
                <a:latin typeface="Arial"/>
                <a:ea typeface="Arial"/>
                <a:cs typeface="Arial"/>
                <a:sym typeface="Arial"/>
              </a:rPr>
              <a:t>Voice of the </a:t>
            </a:r>
            <a:endParaRPr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26282A"/>
                </a:solidFill>
                <a:latin typeface="Arial"/>
                <a:ea typeface="Arial"/>
                <a:cs typeface="Arial"/>
                <a:sym typeface="Arial"/>
              </a:rPr>
              <a:t>Customer</a:t>
            </a:r>
            <a:endParaRPr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26282A"/>
                </a:solidFill>
                <a:latin typeface="Arial"/>
                <a:ea typeface="Arial"/>
                <a:cs typeface="Arial"/>
                <a:sym typeface="Arial"/>
              </a:rPr>
              <a:t>Interviews</a:t>
            </a:r>
            <a:r>
              <a:rPr b="0" i="0" lang="en-US" sz="12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62" name="Google Shape;162;p4"/>
          <p:cNvSpPr txBox="1"/>
          <p:nvPr/>
        </p:nvSpPr>
        <p:spPr>
          <a:xfrm>
            <a:off x="8874943" y="1916288"/>
            <a:ext cx="1549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Next Steps</a:t>
            </a:r>
            <a:endParaRPr/>
          </a:p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800" u="none" cap="none" strike="noStrike">
              <a:solidFill>
                <a:srgbClr val="26282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71450" lvl="0" marL="17145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26282A"/>
                </a:solidFill>
                <a:latin typeface="Arial"/>
                <a:ea typeface="Arial"/>
                <a:cs typeface="Arial"/>
                <a:sym typeface="Arial"/>
              </a:rPr>
              <a:t>Develop Product Roadmap</a:t>
            </a:r>
            <a:endParaRPr/>
          </a:p>
          <a:p>
            <a:pPr indent="-171450" lvl="0" marL="17145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26282A"/>
                </a:solidFill>
                <a:latin typeface="Arial"/>
                <a:ea typeface="Arial"/>
                <a:cs typeface="Arial"/>
                <a:sym typeface="Arial"/>
              </a:rPr>
              <a:t>Concept Testing </a:t>
            </a:r>
            <a:endParaRPr/>
          </a:p>
          <a:p>
            <a:pPr indent="-171450" lvl="0" marL="17145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•"/>
            </a:pPr>
            <a:r>
              <a:rPr b="0" i="0" lang="en-US" sz="1200" u="none" cap="none" strike="noStrike">
                <a:solidFill>
                  <a:srgbClr val="26282A"/>
                </a:solidFill>
                <a:latin typeface="Arial"/>
                <a:ea typeface="Arial"/>
                <a:cs typeface="Arial"/>
                <a:sym typeface="Arial"/>
              </a:rPr>
              <a:t>Vendor Selection Recommendation </a:t>
            </a:r>
            <a:endParaRPr/>
          </a:p>
        </p:txBody>
      </p:sp>
      <p:cxnSp>
        <p:nvCxnSpPr>
          <p:cNvPr id="163" name="Google Shape;163;p4"/>
          <p:cNvCxnSpPr/>
          <p:nvPr/>
        </p:nvCxnSpPr>
        <p:spPr>
          <a:xfrm>
            <a:off x="2329624" y="3692791"/>
            <a:ext cx="8470900" cy="0"/>
          </a:xfrm>
          <a:prstGeom prst="straightConnector1">
            <a:avLst/>
          </a:prstGeom>
          <a:noFill/>
          <a:ln cap="flat" cmpd="sng" w="412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164" name="Google Shape;164;p4"/>
          <p:cNvCxnSpPr/>
          <p:nvPr/>
        </p:nvCxnSpPr>
        <p:spPr>
          <a:xfrm>
            <a:off x="2947167" y="3324489"/>
            <a:ext cx="0" cy="355600"/>
          </a:xfrm>
          <a:prstGeom prst="straightConnector1">
            <a:avLst/>
          </a:prstGeom>
          <a:noFill/>
          <a:ln cap="flat" cmpd="sng" w="41275">
            <a:solidFill>
              <a:srgbClr val="26282A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165" name="Google Shape;165;p4"/>
          <p:cNvCxnSpPr/>
          <p:nvPr/>
        </p:nvCxnSpPr>
        <p:spPr>
          <a:xfrm>
            <a:off x="6380258" y="3338446"/>
            <a:ext cx="0" cy="355600"/>
          </a:xfrm>
          <a:prstGeom prst="straightConnector1">
            <a:avLst/>
          </a:prstGeom>
          <a:noFill/>
          <a:ln cap="flat" cmpd="sng" w="41275">
            <a:solidFill>
              <a:srgbClr val="26282A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166" name="Google Shape;166;p4"/>
          <p:cNvCxnSpPr/>
          <p:nvPr/>
        </p:nvCxnSpPr>
        <p:spPr>
          <a:xfrm>
            <a:off x="9729612" y="3324489"/>
            <a:ext cx="0" cy="355600"/>
          </a:xfrm>
          <a:prstGeom prst="straightConnector1">
            <a:avLst/>
          </a:prstGeom>
          <a:noFill/>
          <a:ln cap="flat" cmpd="sng" w="41275">
            <a:solidFill>
              <a:srgbClr val="26282A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167" name="Google Shape;167;p4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Methodology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5"/>
          <p:cNvSpPr/>
          <p:nvPr/>
        </p:nvSpPr>
        <p:spPr>
          <a:xfrm>
            <a:off x="3651947" y="6561573"/>
            <a:ext cx="7481354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6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5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4" name="Google Shape;174;p5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©2021 Vecteris – FOR INTERNAL USE ONLY – DO NOT DISTRIBUTE</a:t>
            </a:r>
            <a:endParaRPr b="0" i="0" sz="900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75" name="Google Shape;175;p5"/>
          <p:cNvGraphicFramePr/>
          <p:nvPr/>
        </p:nvGraphicFramePr>
        <p:xfrm>
          <a:off x="2188220" y="190504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{F09F5EA9-5522-4A1B-9102-5D690FFCC417}</a:tableStyleId>
              </a:tblPr>
              <a:tblGrid>
                <a:gridCol w="441325"/>
                <a:gridCol w="5689600"/>
                <a:gridCol w="2415550"/>
              </a:tblGrid>
              <a:tr h="285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rgbClr val="FFFFFF"/>
                          </a:solidFill>
                        </a:rPr>
                        <a:t>#</a:t>
                      </a:r>
                      <a:endParaRPr/>
                    </a:p>
                  </a:txBody>
                  <a:tcPr marT="45725" marB="45725" marR="91450" marL="91450"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90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rgbClr val="FFFFFF"/>
                          </a:solidFill>
                        </a:rPr>
                        <a:t>Hypothesis / Question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90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 u="none" cap="none" strike="noStrike">
                          <a:solidFill>
                            <a:srgbClr val="FFFFFF"/>
                          </a:solidFill>
                        </a:rPr>
                        <a:t>Confirmation </a:t>
                      </a:r>
                      <a:endParaRPr sz="1400" u="none" cap="none" strike="noStrike">
                        <a:solidFill>
                          <a:srgbClr val="FFFFFF"/>
                        </a:solidFill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9099"/>
                    </a:solidFill>
                  </a:tcPr>
                </a:tc>
              </a:tr>
              <a:tr h="2605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chemeClr val="lt1"/>
                          </a:solidFill>
                        </a:rPr>
                        <a:t>1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479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44484E"/>
                          </a:solidFill>
                        </a:rPr>
                        <a:t>2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8F2B8A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378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44484E"/>
                          </a:solidFill>
                        </a:rPr>
                        <a:t>3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8F2B8A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185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44484E"/>
                          </a:solidFill>
                        </a:rPr>
                        <a:t>4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8F2B8A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44484E"/>
                          </a:solidFill>
                        </a:rPr>
                        <a:t>5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8F2B8A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44484E"/>
                          </a:solidFill>
                        </a:rPr>
                        <a:t>6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8F2B8A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44484E"/>
                          </a:solidFill>
                        </a:rPr>
                        <a:t>7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8F2B8A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44484E"/>
                          </a:solidFill>
                        </a:rPr>
                        <a:t>8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8F2B8A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44484E"/>
                          </a:solidFill>
                        </a:rPr>
                        <a:t>9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8F2B8A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1493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 u="none" cap="none" strike="noStrike">
                          <a:solidFill>
                            <a:srgbClr val="44484E"/>
                          </a:solidFill>
                        </a:rPr>
                        <a:t>10</a:t>
                      </a:r>
                      <a:endParaRPr/>
                    </a:p>
                  </a:txBody>
                  <a:tcPr marT="45725" marB="45725" marR="91450" marL="914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 u="none" cap="none" strike="noStrike">
                        <a:solidFill>
                          <a:srgbClr val="8F2B8A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  <p:sp>
        <p:nvSpPr>
          <p:cNvPr id="176" name="Google Shape;176;p5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Hypotheses / Questions to Answer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6"/>
          <p:cNvSpPr/>
          <p:nvPr/>
        </p:nvSpPr>
        <p:spPr>
          <a:xfrm>
            <a:off x="3651947" y="6561573"/>
            <a:ext cx="7481354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6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6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3" name="Google Shape;183;p6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©2021 Vecteris – FOR INTERNAL USE ONLY – DO NOT DISTRIBUTE</a:t>
            </a:r>
            <a:endParaRPr b="0" i="0" sz="900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84" name="Google Shape;184;p6"/>
          <p:cNvGraphicFramePr/>
          <p:nvPr/>
        </p:nvGraphicFramePr>
        <p:xfrm>
          <a:off x="2256742" y="177575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{F09F5EA9-5522-4A1B-9102-5D690FFCC417}</a:tableStyleId>
              </a:tblPr>
              <a:tblGrid>
                <a:gridCol w="1663750"/>
                <a:gridCol w="1039800"/>
                <a:gridCol w="1006250"/>
                <a:gridCol w="1140600"/>
                <a:gridCol w="1258200"/>
                <a:gridCol w="1222925"/>
                <a:gridCol w="1269950"/>
              </a:tblGrid>
              <a:tr h="2857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chemeClr val="dk1"/>
                          </a:solidFill>
                        </a:rPr>
                        <a:t>Company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90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chemeClr val="dk1"/>
                          </a:solidFill>
                        </a:rPr>
                        <a:t>Target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900" u="none" cap="none" strike="noStrike">
                          <a:solidFill>
                            <a:schemeClr val="dk1"/>
                          </a:solidFill>
                        </a:rPr>
                        <a:t>Enterprise (E)  Individuals (I)</a:t>
                      </a:r>
                      <a:endParaRPr b="0" sz="9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90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chemeClr val="dk1"/>
                          </a:solidFill>
                        </a:rPr>
                        <a:t>Modalities Offered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900" u="none" cap="none" strike="noStrike">
                          <a:solidFill>
                            <a:schemeClr val="dk1"/>
                          </a:solidFill>
                        </a:rPr>
                        <a:t>(ILT / VILT / Asynchronous)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90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chemeClr val="dk1"/>
                          </a:solidFill>
                        </a:rPr>
                        <a:t>Configurable </a:t>
                      </a:r>
                      <a:r>
                        <a:rPr b="0" lang="en-US" sz="900" u="none" cap="none" strike="noStrike">
                          <a:solidFill>
                            <a:schemeClr val="dk1"/>
                          </a:solidFill>
                        </a:rPr>
                        <a:t>(Y/N)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90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chemeClr val="dk1"/>
                          </a:solidFill>
                        </a:rPr>
                        <a:t>Products Available Digitally              </a:t>
                      </a:r>
                      <a:r>
                        <a:rPr b="0" lang="en-US" sz="900" u="none" cap="none" strike="noStrike">
                          <a:solidFill>
                            <a:schemeClr val="dk1"/>
                          </a:solidFill>
                        </a:rPr>
                        <a:t>(All/Some/ Few)</a:t>
                      </a:r>
                      <a:endParaRPr b="0" sz="11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90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chemeClr val="dk1"/>
                          </a:solidFill>
                        </a:rPr>
                        <a:t>Use of Digital Platform </a:t>
                      </a:r>
                      <a:endParaRPr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900" u="none" cap="none" strike="noStrike">
                          <a:solidFill>
                            <a:schemeClr val="dk1"/>
                          </a:solidFill>
                        </a:rPr>
                        <a:t>(Y/N)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90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 u="none" cap="none" strike="noStrike">
                          <a:solidFill>
                            <a:schemeClr val="dk1"/>
                          </a:solidFill>
                        </a:rPr>
                        <a:t>Digital Sophistication   </a:t>
                      </a:r>
                      <a:r>
                        <a:rPr b="0" lang="en-US" sz="900" u="none" cap="none" strike="noStrike">
                          <a:solidFill>
                            <a:schemeClr val="dk1"/>
                          </a:solidFill>
                        </a:rPr>
                        <a:t>(Hi/ Med / Low)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8A9099"/>
                    </a:solidFill>
                  </a:tcPr>
                </a:tc>
              </a:tr>
              <a:tr h="230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Company A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E / I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ILT / Asynchronous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No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Some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 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Y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HIGH </a:t>
                      </a:r>
                      <a:endParaRPr/>
                    </a:p>
                  </a:txBody>
                  <a:tcPr marT="45725" marB="45725" marR="91450" marL="91450">
                    <a:lnR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30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Company B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E / I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ILT / Asynchronous / Blended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YES 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 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Most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Y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HIGH</a:t>
                      </a:r>
                      <a:endParaRPr/>
                    </a:p>
                  </a:txBody>
                  <a:tcPr marT="45725" marB="45725" marR="91450" marL="91450">
                    <a:lnR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30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Company C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E / I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ILT / Asynchronous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YES -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 can customize programs by individual and enterprise needs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Few off the shelf self-paced,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 So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me self-paced on platform 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900" u="none" cap="none" strike="noStrike">
                          <a:solidFill>
                            <a:srgbClr val="44484E"/>
                          </a:solidFill>
                        </a:rPr>
                        <a:t>Y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MED - HIGH</a:t>
                      </a:r>
                      <a:endParaRPr/>
                    </a:p>
                  </a:txBody>
                  <a:tcPr marT="45725" marB="45725" marR="91450" marL="91450">
                    <a:lnR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30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Company D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E / I 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ILT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 / VILT / Asynchronous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YES - can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 create multi-course program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Some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 virtual, Some self-paced on platform 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900" u="none" cap="none" strike="noStrike">
                          <a:solidFill>
                            <a:srgbClr val="44484E"/>
                          </a:solidFill>
                        </a:rPr>
                        <a:t>Y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MED - HIGH</a:t>
                      </a:r>
                      <a:endParaRPr/>
                    </a:p>
                  </a:txBody>
                  <a:tcPr marT="45725" marB="45725" marR="91450" marL="91450">
                    <a:lnR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Company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 E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E / I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ILT / VILT / Asynchronous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YES – tailored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 modules 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Some 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Y - mobile coaching app 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MED – HIGH </a:t>
                      </a:r>
                      <a:endParaRPr/>
                    </a:p>
                  </a:txBody>
                  <a:tcPr marT="45725" marB="45725" marR="91450" marL="91450">
                    <a:lnR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Company F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E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ILT / VILT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 / Asynchronous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YES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All 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Unclear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MED</a:t>
                      </a: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 – HIGH </a:t>
                      </a:r>
                      <a:endParaRPr sz="900" u="none" cap="none" strike="noStrike">
                        <a:solidFill>
                          <a:srgbClr val="44484E"/>
                        </a:solidFill>
                      </a:endParaRPr>
                    </a:p>
                  </a:txBody>
                  <a:tcPr marT="45725" marB="45725" marR="91450" marL="91450">
                    <a:lnR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  <a:tr h="2143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Company G</a:t>
                      </a:r>
                      <a:endParaRPr/>
                    </a:p>
                  </a:txBody>
                  <a:tcPr marT="45725" marB="45725" marR="91450" marL="91450">
                    <a:lnL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E / I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ILT / VILT 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No 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None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N</a:t>
                      </a:r>
                      <a:endParaRPr/>
                    </a:p>
                  </a:txBody>
                  <a:tcPr marT="45725" marB="45725" marR="91450" marL="91450"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900" u="none" cap="none" strike="noStrike">
                          <a:solidFill>
                            <a:srgbClr val="44484E"/>
                          </a:solidFill>
                        </a:rPr>
                        <a:t>Low</a:t>
                      </a:r>
                      <a:endParaRPr/>
                    </a:p>
                  </a:txBody>
                  <a:tcPr marT="45725" marB="45725" marR="91450" marL="91450">
                    <a:lnR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7F7F7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dk1"/>
                    </a:solidFill>
                  </a:tcPr>
                </a:tc>
              </a:tr>
            </a:tbl>
          </a:graphicData>
        </a:graphic>
      </p:graphicFrame>
      <p:sp>
        <p:nvSpPr>
          <p:cNvPr id="185" name="Google Shape;185;p6"/>
          <p:cNvSpPr txBox="1"/>
          <p:nvPr/>
        </p:nvSpPr>
        <p:spPr>
          <a:xfrm>
            <a:off x="5552994" y="1370974"/>
            <a:ext cx="167467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Example</a:t>
            </a:r>
            <a:endParaRPr/>
          </a:p>
        </p:txBody>
      </p:sp>
      <p:sp>
        <p:nvSpPr>
          <p:cNvPr id="186" name="Google Shape;186;p6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Competitive Overview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8"/>
          <p:cNvSpPr/>
          <p:nvPr/>
        </p:nvSpPr>
        <p:spPr>
          <a:xfrm>
            <a:off x="3651947" y="6561573"/>
            <a:ext cx="7481354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6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8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3" name="Google Shape;193;p8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©2021 Vecteris – FOR INTERNAL USE ONLY – DO NOT DISTRIBUTE</a:t>
            </a:r>
            <a:endParaRPr b="0" i="0" sz="900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8"/>
          <p:cNvSpPr txBox="1"/>
          <p:nvPr/>
        </p:nvSpPr>
        <p:spPr>
          <a:xfrm>
            <a:off x="2084128" y="858443"/>
            <a:ext cx="9083594" cy="499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C"/>
              </a:buClr>
              <a:buSzPts val="4800"/>
              <a:buFont typeface="Montserrat"/>
              <a:buNone/>
            </a:pPr>
            <a:r>
              <a:rPr b="0" i="0" lang="en-US" sz="2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OBSERVATIONS FROM COMPETITOR ANALYSIS</a:t>
            </a:r>
            <a:endParaRPr b="0" i="0" sz="2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8"/>
          <p:cNvSpPr txBox="1"/>
          <p:nvPr/>
        </p:nvSpPr>
        <p:spPr>
          <a:xfrm>
            <a:off x="2158876" y="1593178"/>
            <a:ext cx="8980293" cy="437791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AutoNum type="arabicPeriod"/>
            </a:pP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Increasing use of digital platforms to house training content and reinforcement tools to: </a:t>
            </a:r>
            <a:endParaRPr/>
          </a:p>
          <a:p>
            <a:pPr indent="-236537" lvl="1" marL="976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Add value for learners with access to content and learning tools, engaging learning environment</a:t>
            </a:r>
            <a:endParaRPr/>
          </a:p>
          <a:p>
            <a:pPr indent="-236537" lvl="1" marL="976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Add value for clients: ability to scale, access to data for tracking and analytics</a:t>
            </a:r>
            <a:endParaRPr/>
          </a:p>
          <a:p>
            <a:pPr indent="-236537" lvl="1" marL="976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Extend vendor-client relationships; facilitate / justify subscription model or annual commitment</a:t>
            </a:r>
            <a:endParaRPr/>
          </a:p>
          <a:p>
            <a:pPr indent="-234950" lvl="1" marL="1257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AutoNum type="arabicPeriod"/>
            </a:pP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Pricing varies widely with inclusion of digital platforms and features </a:t>
            </a:r>
            <a:endParaRPr/>
          </a:p>
          <a:p>
            <a:pPr indent="-236537" lvl="1" marL="976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Char char="•"/>
            </a:pPr>
            <a:r>
              <a:rPr b="0" i="0" lang="en-US" sz="15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Difficult to place measurable value on digital tools.  This, along with move toward subscription model, creates variability in pricing among competitors. </a:t>
            </a:r>
            <a:endParaRPr/>
          </a:p>
          <a:p>
            <a:pPr indent="-247650" lvl="1" marL="1257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AutoNum type="arabicPeriod"/>
            </a:pP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A true blended learning experience is becoming table stakes</a:t>
            </a:r>
            <a:endParaRPr/>
          </a:p>
          <a:p>
            <a:pPr indent="-236537" lvl="1" marL="976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Competitors with high digital sophistication are creating seamless learning experiences that leverage each modality for the most appropriate use given the content, audience, and intended outcome.   </a:t>
            </a:r>
            <a:endParaRPr/>
          </a:p>
          <a:p>
            <a:pPr indent="-254000" lvl="1" marL="12573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AutoNum type="arabicPeriod"/>
            </a:pP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Asynchronous options meet a critical need, but ILT and VILT still dominate </a:t>
            </a:r>
            <a:endParaRPr/>
          </a:p>
          <a:p>
            <a:pPr indent="-236537" lvl="1" marL="976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Char char="•"/>
            </a:pPr>
            <a: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Many companies offer stand-alone asynchronous training to check the box in </a:t>
            </a:r>
            <a:r>
              <a:rPr b="0" i="1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meeting the needs of modern learners</a:t>
            </a:r>
            <a:r>
              <a:rPr b="0" i="0" lang="en-US" sz="1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, but the bulk of their training is provided in a live format through ILT and/or VILT.  Asynchronous is necessary to provide a full suite of options, but not where companies are placing the greatest emphasis. </a:t>
            </a:r>
            <a:endParaRPr/>
          </a:p>
          <a:p>
            <a:pPr indent="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400"/>
              <a:buFont typeface="Arial"/>
              <a:buNone/>
            </a:pPr>
            <a:r>
              <a:t/>
            </a:r>
            <a:endParaRPr b="1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8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The Evolution of Learning Capabilities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bb1b96da56_0_0"/>
          <p:cNvSpPr/>
          <p:nvPr/>
        </p:nvSpPr>
        <p:spPr>
          <a:xfrm>
            <a:off x="3651947" y="6561573"/>
            <a:ext cx="7481354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6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bb1b96da56_0_0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3" name="Google Shape;203;gbb1b96da56_0_0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©2021 Vecteris – FOR INTERNAL USE ONLY – DO NOT DISTRIBUTE</a:t>
            </a:r>
            <a:endParaRPr b="0" i="0" sz="900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bb1b96da56_0_0"/>
          <p:cNvSpPr txBox="1"/>
          <p:nvPr/>
        </p:nvSpPr>
        <p:spPr>
          <a:xfrm>
            <a:off x="2144279" y="1476386"/>
            <a:ext cx="8980293" cy="53131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Currently, competitors are emphasizing the following: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rgbClr val="393C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AutoNum type="arabicPeriod"/>
            </a:pP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 Behavior change – </a:t>
            </a:r>
            <a:r>
              <a:rPr b="0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through practice, role play, reinforcement, sustainment sessions, comprehension checks, assessment and reflection, a learning </a:t>
            </a:r>
            <a:r>
              <a:rPr b="0" i="1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journey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b="0" i="1" sz="1700" u="none" cap="none" strike="noStrike">
              <a:solidFill>
                <a:srgbClr val="393C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AutoNum type="arabicPeriod"/>
            </a:pP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Active learning </a:t>
            </a:r>
            <a:r>
              <a:rPr b="0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– keeping learner engaged with learning and activities that are</a:t>
            </a:r>
            <a:r>
              <a:rPr b="0" i="1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 high impact / experiential / game-based / fun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b="0" i="1" sz="1700" u="none" cap="none" strike="noStrike">
              <a:solidFill>
                <a:srgbClr val="393C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AutoNum type="arabicPeriod"/>
            </a:pP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Collaborative social learning</a:t>
            </a:r>
            <a:r>
              <a:rPr b="0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 – peer groups for discussion, exchange, small group work, reflection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rgbClr val="393C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AutoNum type="arabicPeriod"/>
            </a:pP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Customized / personalized learning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rgbClr val="393C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AutoNum type="arabicPeriod"/>
            </a:pP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Meeting learners where they are </a:t>
            </a:r>
            <a:r>
              <a:rPr b="0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– with </a:t>
            </a:r>
            <a:r>
              <a:rPr b="0" i="1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anytime, anywhere </a:t>
            </a:r>
            <a:r>
              <a:rPr b="0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training; </a:t>
            </a:r>
            <a:r>
              <a:rPr b="0" i="1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bite-size </a:t>
            </a:r>
            <a:r>
              <a:rPr b="0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learning; </a:t>
            </a:r>
            <a:r>
              <a:rPr b="0" i="1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 fast tracked solutions</a:t>
            </a:r>
            <a:r>
              <a:rPr b="0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; training designed for </a:t>
            </a:r>
            <a:r>
              <a:rPr b="0" i="1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modern learners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rgbClr val="393C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AutoNum type="arabicPeriod"/>
            </a:pPr>
            <a:r>
              <a:rPr b="0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Use of </a:t>
            </a: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storytelling</a:t>
            </a:r>
            <a:r>
              <a:rPr b="0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b="1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non-traditional learning techniques </a:t>
            </a:r>
            <a:r>
              <a:rPr b="0" i="0" lang="en-US" sz="17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– borrowing from comedy, theatre, entertainment, and other genres</a:t>
            </a:r>
            <a:endParaRPr b="1" i="0" sz="1700" u="none" cap="none" strike="noStrike">
              <a:solidFill>
                <a:srgbClr val="393C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rgbClr val="393C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400"/>
              <a:buFont typeface="Arial"/>
              <a:buNone/>
            </a:pPr>
            <a:r>
              <a:t/>
            </a:r>
            <a:endParaRPr b="1" i="1" sz="14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bb1b96da56_0_0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Language / Messaging / Features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gbb1b96da56_0_0"/>
          <p:cNvSpPr txBox="1"/>
          <p:nvPr/>
        </p:nvSpPr>
        <p:spPr>
          <a:xfrm>
            <a:off x="2084128" y="858443"/>
            <a:ext cx="9083594" cy="499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C"/>
              </a:buClr>
              <a:buSzPts val="4800"/>
              <a:buFont typeface="Montserrat"/>
              <a:buNone/>
            </a:pPr>
            <a:r>
              <a:rPr b="0" i="0" lang="en-US" sz="2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OBSERVATIONS FROM COMPETITOR ANALYSIS</a:t>
            </a:r>
            <a:endParaRPr b="0" i="0" sz="2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9"/>
          <p:cNvSpPr txBox="1"/>
          <p:nvPr/>
        </p:nvSpPr>
        <p:spPr>
          <a:xfrm>
            <a:off x="2100488" y="1364730"/>
            <a:ext cx="8980200" cy="53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rgbClr val="393C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It is still the standard in the industry for ILT to command the highest price point followed by VILT and then self paced learning.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393C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While self paced learning is nearly always priced below ILT, VILT pricing is more variable. Company A and Company B price ILT and VILT at the same rates, while other companies charge slightly or considerably less for VILT than for ILT. 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Arial"/>
              <a:buNone/>
            </a:pPr>
            <a:r>
              <a:t/>
            </a:r>
            <a:endParaRPr b="0" i="0" sz="800" u="none" cap="none" strike="noStrike">
              <a:solidFill>
                <a:srgbClr val="393C4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393C42"/>
                </a:solidFill>
                <a:latin typeface="Calibri"/>
                <a:ea typeface="Calibri"/>
                <a:cs typeface="Calibri"/>
                <a:sym typeface="Calibri"/>
              </a:rPr>
              <a:t>Pricing can also fluctuate widely from one company to another due to the difficulty attributing measurable value to digital platforms, tools, accessibility, etc.  </a:t>
            </a:r>
            <a:endParaRPr/>
          </a:p>
          <a:p>
            <a:pPr indent="-3492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rgbClr val="393C4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SzPts val="1400"/>
              <a:buFont typeface="Arial"/>
              <a:buNone/>
            </a:pPr>
            <a:r>
              <a:t/>
            </a:r>
            <a:endParaRPr b="1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9"/>
          <p:cNvSpPr/>
          <p:nvPr/>
        </p:nvSpPr>
        <p:spPr>
          <a:xfrm>
            <a:off x="3651947" y="6561573"/>
            <a:ext cx="7481354" cy="0"/>
          </a:xfrm>
          <a:custGeom>
            <a:rect b="b" l="l" r="r" t="t"/>
            <a:pathLst>
              <a:path extrusionOk="0" h="120000" w="12337415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cap="flat" cmpd="sng" w="10450">
            <a:solidFill>
              <a:srgbClr val="B3C6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662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9"/>
          <p:cNvSpPr txBox="1"/>
          <p:nvPr>
            <p:ph idx="12" type="sldNum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7701" marR="0" rtl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4" name="Google Shape;214;p9"/>
          <p:cNvSpPr txBox="1"/>
          <p:nvPr/>
        </p:nvSpPr>
        <p:spPr>
          <a:xfrm>
            <a:off x="7239001" y="6358944"/>
            <a:ext cx="3895294" cy="1404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925">
            <a:spAutoFit/>
          </a:bodyPr>
          <a:lstStyle/>
          <a:p>
            <a:pPr indent="0" lvl="0" marL="7701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900" u="none" cap="none" strike="noStrike">
                <a:solidFill>
                  <a:srgbClr val="8796A4"/>
                </a:solidFill>
                <a:latin typeface="Arial"/>
                <a:ea typeface="Arial"/>
                <a:cs typeface="Arial"/>
                <a:sym typeface="Arial"/>
              </a:rPr>
              <a:t>©2021 Vecteris – FOR INTERNAL USE ONLY – DO NOT DISTRIBUTE</a:t>
            </a:r>
            <a:endParaRPr b="0" i="0" sz="900" u="none" cap="none" strike="noStrike">
              <a:solidFill>
                <a:srgbClr val="44484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9"/>
          <p:cNvSpPr txBox="1"/>
          <p:nvPr/>
        </p:nvSpPr>
        <p:spPr>
          <a:xfrm>
            <a:off x="2476219" y="4424339"/>
            <a:ext cx="2087276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Competitor Pricing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among companies in this analysis</a:t>
            </a:r>
            <a:endParaRPr/>
          </a:p>
        </p:txBody>
      </p:sp>
      <p:grpSp>
        <p:nvGrpSpPr>
          <p:cNvPr id="216" name="Google Shape;216;p9"/>
          <p:cNvGrpSpPr/>
          <p:nvPr/>
        </p:nvGrpSpPr>
        <p:grpSpPr>
          <a:xfrm>
            <a:off x="4717570" y="4043052"/>
            <a:ext cx="6530843" cy="2285511"/>
            <a:chOff x="563962" y="3044465"/>
            <a:chExt cx="7537907" cy="2285511"/>
          </a:xfrm>
        </p:grpSpPr>
        <p:sp>
          <p:nvSpPr>
            <p:cNvPr id="217" name="Google Shape;217;p9"/>
            <p:cNvSpPr txBox="1"/>
            <p:nvPr/>
          </p:nvSpPr>
          <p:spPr>
            <a:xfrm>
              <a:off x="564427" y="5000216"/>
              <a:ext cx="1505137" cy="3077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4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Self Paced </a:t>
              </a:r>
              <a:endParaRPr/>
            </a:p>
          </p:txBody>
        </p:sp>
        <p:sp>
          <p:nvSpPr>
            <p:cNvPr id="218" name="Google Shape;218;p9"/>
            <p:cNvSpPr txBox="1"/>
            <p:nvPr/>
          </p:nvSpPr>
          <p:spPr>
            <a:xfrm>
              <a:off x="2257705" y="4991422"/>
              <a:ext cx="5844164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Average: $83/ hr.</a:t>
              </a:r>
              <a:endParaRPr/>
            </a:p>
          </p:txBody>
        </p:sp>
        <p:sp>
          <p:nvSpPr>
            <p:cNvPr id="219" name="Google Shape;219;p9"/>
            <p:cNvSpPr txBox="1"/>
            <p:nvPr/>
          </p:nvSpPr>
          <p:spPr>
            <a:xfrm>
              <a:off x="563962" y="4126678"/>
              <a:ext cx="1505100" cy="369300"/>
            </a:xfrm>
            <a:prstGeom prst="rect">
              <a:avLst/>
            </a:prstGeom>
            <a:solidFill>
              <a:srgbClr val="00527C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VILT </a:t>
              </a:r>
              <a:endParaRPr/>
            </a:p>
          </p:txBody>
        </p:sp>
        <p:sp>
          <p:nvSpPr>
            <p:cNvPr id="220" name="Google Shape;220;p9"/>
            <p:cNvSpPr txBox="1"/>
            <p:nvPr/>
          </p:nvSpPr>
          <p:spPr>
            <a:xfrm>
              <a:off x="2245482" y="4044368"/>
              <a:ext cx="32694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Average:  $122 / hr.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Range:     $100 - $141 / hr.  </a:t>
              </a:r>
              <a:endParaRPr/>
            </a:p>
          </p:txBody>
        </p:sp>
        <p:sp>
          <p:nvSpPr>
            <p:cNvPr id="221" name="Google Shape;221;p9"/>
            <p:cNvSpPr txBox="1"/>
            <p:nvPr/>
          </p:nvSpPr>
          <p:spPr>
            <a:xfrm>
              <a:off x="598775" y="3162045"/>
              <a:ext cx="1505100" cy="369300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ILT </a:t>
              </a:r>
              <a:endParaRPr/>
            </a:p>
          </p:txBody>
        </p:sp>
        <p:sp>
          <p:nvSpPr>
            <p:cNvPr id="222" name="Google Shape;222;p9"/>
            <p:cNvSpPr txBox="1"/>
            <p:nvPr/>
          </p:nvSpPr>
          <p:spPr>
            <a:xfrm>
              <a:off x="2256774" y="3044465"/>
              <a:ext cx="5750700" cy="584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Average:  $1075 (per person per day)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6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Range:     $665 - $1520 (per person per day) </a:t>
              </a:r>
              <a:endParaRPr/>
            </a:p>
          </p:txBody>
        </p:sp>
      </p:grpSp>
      <p:sp>
        <p:nvSpPr>
          <p:cNvPr id="223" name="Google Shape;223;p9"/>
          <p:cNvSpPr txBox="1"/>
          <p:nvPr/>
        </p:nvSpPr>
        <p:spPr>
          <a:xfrm>
            <a:off x="2084128" y="858443"/>
            <a:ext cx="9083594" cy="499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C"/>
              </a:buClr>
              <a:buSzPts val="4800"/>
              <a:buFont typeface="Montserrat"/>
              <a:buNone/>
            </a:pPr>
            <a:r>
              <a:rPr b="0" i="0" lang="en-US" sz="20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OBSERVATIONS FROM COMPETITOR ANALYSIS</a:t>
            </a:r>
            <a:endParaRPr b="0" i="0" sz="20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9"/>
          <p:cNvSpPr txBox="1"/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9225">
            <a:noAutofit/>
          </a:bodyPr>
          <a:lstStyle/>
          <a:p>
            <a:pPr indent="0" lvl="0" marL="770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>
                <a:latin typeface="Calibri"/>
                <a:ea typeface="Calibri"/>
                <a:cs typeface="Calibri"/>
                <a:sym typeface="Calibri"/>
              </a:rPr>
              <a:t>Pricing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bb1b96da56_0_45"/>
          <p:cNvSpPr txBox="1"/>
          <p:nvPr>
            <p:ph idx="4294967295" type="sldNum"/>
          </p:nvPr>
        </p:nvSpPr>
        <p:spPr>
          <a:xfrm>
            <a:off x="11460163" y="6311900"/>
            <a:ext cx="731837" cy="3492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919395"/>
              </a:solidFill>
            </a:endParaRPr>
          </a:p>
        </p:txBody>
      </p:sp>
      <p:sp>
        <p:nvSpPr>
          <p:cNvPr id="230" name="Google Shape;230;gbb1b96da56_0_45"/>
          <p:cNvSpPr txBox="1"/>
          <p:nvPr/>
        </p:nvSpPr>
        <p:spPr>
          <a:xfrm>
            <a:off x="1114452" y="3692712"/>
            <a:ext cx="7184109" cy="74749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6925">
            <a:spAutoFit/>
          </a:bodyPr>
          <a:lstStyle/>
          <a:p>
            <a:pPr indent="0" lvl="0" marL="7701" marR="3081" rtl="0" algn="l">
              <a:lnSpc>
                <a:spcPct val="1002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en-US" sz="48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Competitor Deep Dive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Другая 10">
      <a:dk1>
        <a:srgbClr val="FFFFFF"/>
      </a:dk1>
      <a:lt1>
        <a:srgbClr val="44484E"/>
      </a:lt1>
      <a:dk2>
        <a:srgbClr val="FFFFFF"/>
      </a:dk2>
      <a:lt2>
        <a:srgbClr val="E7E6E6"/>
      </a:lt2>
      <a:accent1>
        <a:srgbClr val="00527C"/>
      </a:accent1>
      <a:accent2>
        <a:srgbClr val="F6921E"/>
      </a:accent2>
      <a:accent3>
        <a:srgbClr val="93AFCD"/>
      </a:accent3>
      <a:accent4>
        <a:srgbClr val="93AFCD"/>
      </a:accent4>
      <a:accent5>
        <a:srgbClr val="F5F8FB"/>
      </a:accent5>
      <a:accent6>
        <a:srgbClr val="00527C"/>
      </a:accent6>
      <a:hlink>
        <a:srgbClr val="0C4A96"/>
      </a:hlink>
      <a:folHlink>
        <a:srgbClr val="1B1B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Office Theme">
  <a:themeElements>
    <a:clrScheme name="Другая 10">
      <a:dk1>
        <a:srgbClr val="FFFFFF"/>
      </a:dk1>
      <a:lt1>
        <a:srgbClr val="44484E"/>
      </a:lt1>
      <a:dk2>
        <a:srgbClr val="FFFFFF"/>
      </a:dk2>
      <a:lt2>
        <a:srgbClr val="E7E6E6"/>
      </a:lt2>
      <a:accent1>
        <a:srgbClr val="00527C"/>
      </a:accent1>
      <a:accent2>
        <a:srgbClr val="F6921E"/>
      </a:accent2>
      <a:accent3>
        <a:srgbClr val="93AFCD"/>
      </a:accent3>
      <a:accent4>
        <a:srgbClr val="93AFCD"/>
      </a:accent4>
      <a:accent5>
        <a:srgbClr val="F5F8FB"/>
      </a:accent5>
      <a:accent6>
        <a:srgbClr val="00527C"/>
      </a:accent6>
      <a:hlink>
        <a:srgbClr val="0C4A96"/>
      </a:hlink>
      <a:folHlink>
        <a:srgbClr val="1B1B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2019-07-25T11:15:59Z</dcterms:created>
  <dc:creator>Raccoon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2019-07-25T00:00:00Z</vt:filetime>
  </property>
  <property fmtid="{D5CDD505-2E9C-101B-9397-08002B2CF9AE}" pid="3" name="Creator">
    <vt:lpwstr>Adobe Illustrator CC 22.0 (Windows)</vt:lpwstr>
  </property>
  <property fmtid="{D5CDD505-2E9C-101B-9397-08002B2CF9AE}" pid="4" name="LastSaved">
    <vt:filetime>2019-07-25T00:00:00Z</vt:filetime>
  </property>
</Properties>
</file>