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7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ExtraBold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ExtraBold-boldItalic.fntdata"/><Relationship Id="rId16" Type="http://schemas.openxmlformats.org/officeDocument/2006/relationships/font" Target="fonts/Montserrat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19ededb4be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g219ededb4be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19ededb4be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g219ededb4be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14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15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5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16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6" name="Google Shape;166;p16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7" name="Google Shape;167;p16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8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18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3" name="Google Shape;223;p2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26" name="Google Shape;226;p21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21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21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21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" name="Google Shape;230;p21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p21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2" name="Google Shape;232;p21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3" name="Google Shape;233;p21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0" name="Google Shape;240;p22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3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" name="Google Shape;249;p23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" name="Google Shape;250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23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5" name="Google Shape;255;p23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23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2" name="Google Shape;262;p24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3" name="Google Shape;263;p24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24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4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6" name="Google Shape;266;p24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7" name="Google Shape;267;p24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24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24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24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25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25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25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26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7" name="Google Shape;287;p26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8" name="Google Shape;288;p26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9" name="Google Shape;289;p26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p26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26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8" name="Google Shape;298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4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27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27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p27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p27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27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27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27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5" name="Google Shape;315;p28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17" name="Google Shape;3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p28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20" name="Google Shape;320;p28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8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28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3" name="Google Shape;323;p28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4" name="Google Shape;324;p28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p28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28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28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28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28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4" name="Google Shape;3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29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1" name="Google Shape;341;p29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p29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29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29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29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29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29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29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29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29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4" name="Google Shape;354;p30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5" name="Google Shape;355;p30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6" name="Google Shape;356;p30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7" name="Google Shape;357;p30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4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6" name="Google Shape;366;p31"/>
          <p:cNvCxnSpPr>
            <a:stCxn id="367" idx="5"/>
            <a:endCxn id="368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31"/>
          <p:cNvCxnSpPr>
            <a:stCxn id="370" idx="3"/>
            <a:endCxn id="368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31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1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31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31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7" name="Google Shape;377;p31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31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31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31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31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31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31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1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5" name="Google Shape;385;p31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31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32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94" name="Google Shape;394;p32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32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32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7" name="Google Shape;397;p32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8" name="Google Shape;398;p32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32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32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32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32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33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1" name="Google Shape;411;p33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33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33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33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p33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6" name="Google Shape;416;p33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7" name="Google Shape;417;p33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33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33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3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3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3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33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33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33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33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4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41" name="Google Shape;441;p34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34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34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4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4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34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34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8" name="Google Shape;448;p34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34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34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34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34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34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34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34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34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34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34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34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35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5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35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35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35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35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35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35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35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35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35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p35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p35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p35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0" name="Google Shape;490;p3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p36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36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36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36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36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p36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36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6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36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36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6" name="Google Shape;506;p36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7" name="Google Shape;507;p36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36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36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36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36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36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36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36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7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8" name="Google Shape;518;p37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37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37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21" name="Google Shape;5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37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24" name="Google Shape;524;p37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37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0" name="Google Shape;530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38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2" name="Google Shape;532;p38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38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38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5" name="Google Shape;535;p38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38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38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8" name="Google Shape;538;p38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38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38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1" name="Google Shape;541;p38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38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38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38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38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38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38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38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3" name="Google Shape;553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54" name="Google Shape;554;p39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555" name="Google Shape;555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558" name="Google Shape;558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561" name="Google Shape;561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564" name="Google Shape;564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39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567" name="Google Shape;567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570" name="Google Shape;570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573" name="Google Shape;573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39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3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39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39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39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39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39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39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39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39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39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39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39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39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0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40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40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40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p40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40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6" name="Google Shape;596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p40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40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0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0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0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0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0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" name="Google Shape;48;p5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9" name="Google Shape;60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1" name="Google Shape;611;p41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1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1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1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1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1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1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41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41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41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41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26" name="Google Shape;6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42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42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4" name="Google Shape;634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5" name="Google Shape;635;p43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43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0" name="Google Shape;640;p43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1" name="Google Shape;641;p43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2" name="Google Shape;642;p43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3" name="Google Shape;643;p43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4" name="Google Shape;644;p43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43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6" name="Google Shape;646;p43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7" name="Google Shape;647;p43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8" name="Google Shape;648;p43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9" name="Google Shape;649;p43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0" name="Google Shape;650;p43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43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p43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3" name="Google Shape;653;p43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p43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8" name="Google Shape;6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0" name="Google Shape;660;p44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5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66" name="Google Shape;6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8" name="Google Shape;668;p45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9" name="Google Shape;669;p45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0" name="Google Shape;670;p45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1" name="Google Shape;671;p45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2" name="Google Shape;672;p45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45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4" name="Google Shape;674;p45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5" name="Google Shape;675;p45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6" name="Google Shape;676;p45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7" name="Google Shape;677;p45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8" name="Google Shape;678;p45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p45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83" name="Google Shape;6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86" name="Google Shape;686;p46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6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89" name="Google Shape;689;p46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46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46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46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46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46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46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46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46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46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46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0" name="Google Shape;700;p46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1" name="Google Shape;701;p46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46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46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46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8" name="Google Shape;7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0" name="Google Shape;710;p47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4" name="Google Shape;71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48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48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8" name="Google Shape;718;p48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8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48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48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48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48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6" name="Google Shape;726;p48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7" name="Google Shape;727;p48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8" name="Google Shape;728;p48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9" name="Google Shape;729;p48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48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1" name="Google Shape;731;p48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2" name="Google Shape;732;p48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3" name="Google Shape;733;p48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4" name="Google Shape;734;p48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48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39" name="Google Shape;7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49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49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49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49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49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49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0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0" name="Google Shape;750;p50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1" name="Google Shape;751;p50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2" name="Google Shape;752;p50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3" name="Google Shape;753;p50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4" name="Google Shape;75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5" name="Google Shape;7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0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7" name="Google Shape;757;p50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8" name="Google Shape;758;p50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50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0" name="Google Shape;760;p50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50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2" name="Google Shape;762;p50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3" name="Google Shape;763;p50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381000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381000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810000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615823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15823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3" name="Google Shape;63;p6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6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67" name="Google Shape;7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9" name="Google Shape;769;p51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52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2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52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5" name="Google Shape;775;p52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6" name="Google Shape;776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77" name="Google Shape;7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52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52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1" name="Google Shape;781;p52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2" name="Google Shape;782;p52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3" name="Google Shape;783;p52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4" name="Google Shape;784;p52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3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3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3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1" name="Google Shape;791;p53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2" name="Google Shape;792;p53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3" name="Google Shape;79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94" name="Google Shape;7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53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53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53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53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0" name="Google Shape;800;p53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53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53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53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4" name="Google Shape;804;p53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4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4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54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12" name="Google Shape;812;p54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54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5" name="Google Shape;815;p54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54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4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18" name="Google Shape;818;p54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p54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4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4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5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5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55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29" name="Google Shape;829;p5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55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5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3" name="Google Shape;833;p55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34" name="Google Shape;834;p55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5" name="Google Shape;835;p55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55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7" name="Google Shape;837;p55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5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5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45" name="Google Shape;845;p5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56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56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49" name="Google Shape;849;p5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0" name="Google Shape;850;p5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5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7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7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57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67" name="Google Shape;867;p57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868" name="Google Shape;868;p5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57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Google Shape;87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4" name="Google Shape;874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5" name="Google Shape;875;p58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8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8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8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79" name="Google Shape;879;p58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0" name="Google Shape;880;p58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1" name="Google Shape;881;p58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p58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3" name="Google Shape;883;p58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4" name="Google Shape;884;p58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p58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6" name="Google Shape;886;p58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7" name="Google Shape;887;p58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8" name="Google Shape;888;p58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9" name="Google Shape;889;p58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2" name="Google Shape;8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4" name="Google Shape;89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5" name="Google Shape;895;p59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9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7" name="Google Shape;897;p59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8" name="Google Shape;898;p59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0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2" name="Google Shape;9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4" name="Google Shape;904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5" name="Google Shape;905;p60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0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0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0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0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60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60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2" name="Google Shape;912;p60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3" name="Google Shape;913;p60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4" name="Google Shape;914;p60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>
            <p:ph idx="1" type="body"/>
          </p:nvPr>
        </p:nvSpPr>
        <p:spPr>
          <a:xfrm>
            <a:off x="62996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7"/>
          <p:cNvSpPr txBox="1"/>
          <p:nvPr>
            <p:ph idx="2" type="body"/>
          </p:nvPr>
        </p:nvSpPr>
        <p:spPr>
          <a:xfrm>
            <a:off x="62996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3" type="body"/>
          </p:nvPr>
        </p:nvSpPr>
        <p:spPr>
          <a:xfrm>
            <a:off x="629963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4" type="body"/>
          </p:nvPr>
        </p:nvSpPr>
        <p:spPr>
          <a:xfrm>
            <a:off x="297819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5" type="body"/>
          </p:nvPr>
        </p:nvSpPr>
        <p:spPr>
          <a:xfrm>
            <a:off x="297819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1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1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1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1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1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1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61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1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6" name="Google Shape;926;p61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61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61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61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61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61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61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61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p61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61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1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61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61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62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2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2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2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2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2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62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62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p62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62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62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62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62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62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62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p62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p62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62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62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p62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p62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2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62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p62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p62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62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2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2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2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2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2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62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62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62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62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8" name="Google Shape;978;p62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9" name="Google Shape;979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3" name="Google Shape;98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4" name="Google Shape;984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3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63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3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63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63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63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1" name="Google Shape;991;p63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2" name="Google Shape;992;p63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3" name="Google Shape;993;p63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4" name="Google Shape;994;p63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5" name="Google Shape;995;p63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6" name="Google Shape;996;p63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7" name="Google Shape;997;p63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8" name="Google Shape;998;p63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9" name="Google Shape;999;p63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0" name="Google Shape;1000;p63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1" name="Google Shape;1001;p63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5" name="Google Shape;1005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6" name="Google Shape;100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4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8" name="Google Shape;1008;p64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64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64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64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64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4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4" name="Google Shape;1014;p64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4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6" name="Google Shape;1016;p64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7" name="Google Shape;1017;p64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8" name="Google Shape;1018;p64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9" name="Google Shape;1019;p64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0" name="Google Shape;1020;p64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1" name="Google Shape;1021;p64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2" name="Google Shape;1022;p64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3" name="Google Shape;1023;p64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7" name="Google Shape;1027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8" name="Google Shape;1028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5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65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65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65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65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4" name="Google Shape;1034;p65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5" name="Google Shape;1035;p65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6" name="Google Shape;1036;p65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7" name="Google Shape;1037;p65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8" name="Google Shape;1038;p65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9" name="Google Shape;1039;p65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65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66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66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6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66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66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66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66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66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66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66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p66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66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5" name="Google Shape;1055;p66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6" name="Google Shape;1056;p66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66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6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66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0" name="Google Shape;106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6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2" name="Google Shape;1062;p6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66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66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66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66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66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66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9" name="Google Shape;1069;p66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0" name="Google Shape;1070;p66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3" name="Google Shape;10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5" name="Google Shape;1075;p6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6" name="Google Shape;1076;p67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7" name="Google Shape;1077;p67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8" name="Google Shape;1078;p67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67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67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67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67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67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67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67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6" name="Google Shape;1086;p67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7" name="Google Shape;1087;p67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8" name="Google Shape;1088;p67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9" name="Google Shape;1089;p67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0" name="Google Shape;1090;p67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1" name="Google Shape;1091;p67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2" name="Google Shape;1092;p67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3" name="Google Shape;1093;p67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8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6" name="Google Shape;1096;p68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7" name="Google Shape;1097;p6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0" name="Google Shape;1100;p68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1" name="Google Shape;1101;p68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8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8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4" name="Google Shape;1104;p68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5" name="Google Shape;1105;p68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9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9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69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0" name="Google Shape;1120;p69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0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70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70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70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70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70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0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0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0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0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70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0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70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35" name="Google Shape;1135;p7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7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7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7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7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7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7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7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7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70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1" name="Google Shape;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8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71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7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7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7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7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7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7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71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59" name="Google Shape;1159;p71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71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1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1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71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71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71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71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1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8" name="Google Shape;1168;p7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1" name="Google Shape;1171;p72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72" name="Google Shape;1172;p72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72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72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72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72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72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72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72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72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73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3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5" name="Google Shape;1185;p73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73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7" name="Google Shape;1187;p73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7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90" name="Google Shape;1190;p7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74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199" name="Google Shape;119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4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74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74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74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74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4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74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7" name="Google Shape;1207;p74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75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75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75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75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75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5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75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75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5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5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75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5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1" name="Google Shape;1221;p75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75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3" name="Google Shape;1223;p75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75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5" name="Google Shape;1225;p75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6" name="Google Shape;12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76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32" name="Google Shape;12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5" name="Google Shape;12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7" name="Google Shape;123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38" name="Google Shape;1238;p78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39" name="Google Shape;1239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78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42" name="Google Shape;1242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78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45" name="Google Shape;1245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78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48" name="Google Shape;1248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78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51" name="Google Shape;1251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78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54" name="Google Shape;1254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78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7" name="Google Shape;1257;p78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8" name="Google Shape;1258;p78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78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0" name="Google Shape;1260;p78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p78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p78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3" name="Google Shape;1263;p78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4" name="Google Shape;1264;p78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5" name="Google Shape;1265;p78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6" name="Google Shape;1266;p78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7" name="Google Shape;1267;p78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2" name="Google Shape;1272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73" name="Google Shape;1273;p79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274" name="Google Shape;1274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79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277" name="Google Shape;1277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79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280" name="Google Shape;1280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79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283" name="Google Shape;1283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79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286" name="Google Shape;1286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7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289" name="Google Shape;1289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79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292" name="Google Shape;1292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4" name="Google Shape;1294;p79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p7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6" name="Google Shape;1296;p79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79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79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79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79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79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2" name="Google Shape;1302;p79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3" name="Google Shape;1303;p79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4" name="Google Shape;1304;p79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5" name="Google Shape;1305;p79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6" name="Google Shape;1306;p79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7" name="Google Shape;1307;p79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08" name="Google Shape;1308;p79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09" name="Google Shape;1309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1" name="Google Shape;1311;p79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79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9_Заголовок раздела">
    <p:bg>
      <p:bgPr>
        <a:solidFill>
          <a:schemeClr val="lt1"/>
        </a:solidFill>
      </p:bgPr>
    </p:bg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0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5" name="Google Shape;131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3054" y="95014"/>
            <a:ext cx="791504" cy="26398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80"/>
          <p:cNvSpPr txBox="1"/>
          <p:nvPr>
            <p:ph idx="12" type="sldNum"/>
          </p:nvPr>
        </p:nvSpPr>
        <p:spPr>
          <a:xfrm>
            <a:off x="8688896" y="4754906"/>
            <a:ext cx="391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7" name="Google Shape;1317;p80"/>
          <p:cNvSpPr txBox="1"/>
          <p:nvPr>
            <p:ph type="title"/>
          </p:nvPr>
        </p:nvSpPr>
        <p:spPr>
          <a:xfrm>
            <a:off x="359546" y="232784"/>
            <a:ext cx="780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 sz="21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9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01" name="Google Shape;101;p9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9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9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81"/>
          <p:cNvSpPr txBox="1"/>
          <p:nvPr>
            <p:ph type="title"/>
          </p:nvPr>
        </p:nvSpPr>
        <p:spPr>
          <a:xfrm>
            <a:off x="306000" y="224025"/>
            <a:ext cx="7095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</a:pPr>
            <a:r>
              <a:rPr b="0" lang="en" sz="2400"/>
              <a:t>Example:</a:t>
            </a:r>
            <a:r>
              <a:rPr lang="en" sz="2400"/>
              <a:t> Governance Review Process</a:t>
            </a:r>
            <a:endParaRPr sz="2400"/>
          </a:p>
        </p:txBody>
      </p:sp>
      <p:sp>
        <p:nvSpPr>
          <p:cNvPr id="1323" name="Google Shape;1323;p81"/>
          <p:cNvSpPr txBox="1"/>
          <p:nvPr/>
        </p:nvSpPr>
        <p:spPr>
          <a:xfrm>
            <a:off x="758789" y="1340143"/>
            <a:ext cx="2457600" cy="10383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Gathering of potential ideas and offerings for to review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Initial phase open to all members within the organization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Approval for Phase 2 stage and Product Team member assigned for due diligence</a:t>
            </a:r>
            <a:endParaRPr sz="1100"/>
          </a:p>
        </p:txBody>
      </p:sp>
      <p:sp>
        <p:nvSpPr>
          <p:cNvPr id="1324" name="Google Shape;1324;p81"/>
          <p:cNvSpPr/>
          <p:nvPr/>
        </p:nvSpPr>
        <p:spPr>
          <a:xfrm>
            <a:off x="758800" y="1066875"/>
            <a:ext cx="2581200" cy="2796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lt1"/>
                </a:solidFill>
              </a:rPr>
              <a:t>Phase 1</a:t>
            </a:r>
            <a:endParaRPr b="1" i="0" sz="1100" u="none" cap="none" strike="noStrike">
              <a:solidFill>
                <a:schemeClr val="lt1"/>
              </a:solidFill>
            </a:endParaRPr>
          </a:p>
        </p:txBody>
      </p:sp>
      <p:sp>
        <p:nvSpPr>
          <p:cNvPr id="1325" name="Google Shape;1325;p81"/>
          <p:cNvSpPr txBox="1"/>
          <p:nvPr/>
        </p:nvSpPr>
        <p:spPr>
          <a:xfrm>
            <a:off x="750599" y="2433103"/>
            <a:ext cx="2457600" cy="9204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Early stage high-level business case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Rationale and high-level market fit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Documentation required no less than 3 weeks prior to Council Meeting for review by PMO Manager</a:t>
            </a:r>
            <a:endParaRPr sz="1100"/>
          </a:p>
        </p:txBody>
      </p:sp>
      <p:sp>
        <p:nvSpPr>
          <p:cNvPr id="1326" name="Google Shape;1326;p81"/>
          <p:cNvSpPr txBox="1"/>
          <p:nvPr/>
        </p:nvSpPr>
        <p:spPr>
          <a:xfrm>
            <a:off x="3435106" y="1340144"/>
            <a:ext cx="2457600" cy="10383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 business case</a:t>
            </a: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market and product fit 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investment requirements and resourcing is presented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diligence is supported by Product Team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Approval required for resource allocation and assign Sr. Leadership Champion</a:t>
            </a:r>
            <a:endParaRPr sz="1100"/>
          </a:p>
        </p:txBody>
      </p:sp>
      <p:sp>
        <p:nvSpPr>
          <p:cNvPr id="1327" name="Google Shape;1327;p81"/>
          <p:cNvSpPr/>
          <p:nvPr/>
        </p:nvSpPr>
        <p:spPr>
          <a:xfrm>
            <a:off x="3435100" y="1063400"/>
            <a:ext cx="2581200" cy="2796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"/>
              <a:buNone/>
            </a:pPr>
            <a:r>
              <a:rPr b="1" i="0" lang="en" sz="1100" u="none" cap="none" strike="noStrike">
                <a:solidFill>
                  <a:schemeClr val="lt1"/>
                </a:solidFill>
              </a:rPr>
              <a:t>Phase 2</a:t>
            </a:r>
            <a:endParaRPr sz="1100"/>
          </a:p>
        </p:txBody>
      </p:sp>
      <p:sp>
        <p:nvSpPr>
          <p:cNvPr id="1328" name="Google Shape;1328;p81"/>
          <p:cNvSpPr txBox="1"/>
          <p:nvPr/>
        </p:nvSpPr>
        <p:spPr>
          <a:xfrm>
            <a:off x="3426916" y="2433104"/>
            <a:ext cx="2457600" cy="9204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Detailed business case and market opportunity with ROI and investment and resource requirements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Documentation required no less than 1 month prior to Council Meeting for review by PMO Manager</a:t>
            </a:r>
            <a:endParaRPr sz="1100"/>
          </a:p>
        </p:txBody>
      </p:sp>
      <p:sp>
        <p:nvSpPr>
          <p:cNvPr id="1329" name="Google Shape;1329;p81"/>
          <p:cNvSpPr txBox="1"/>
          <p:nvPr/>
        </p:nvSpPr>
        <p:spPr>
          <a:xfrm>
            <a:off x="6111422" y="1340143"/>
            <a:ext cx="2457600" cy="103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Teams set up to create internal prototype  of offering or potential pilot for client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detailed business case, investment and resourcing is reviewed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Approval required for full resource allocation</a:t>
            </a:r>
            <a:endParaRPr sz="1100"/>
          </a:p>
        </p:txBody>
      </p:sp>
      <p:sp>
        <p:nvSpPr>
          <p:cNvPr id="1330" name="Google Shape;1330;p81"/>
          <p:cNvSpPr/>
          <p:nvPr/>
        </p:nvSpPr>
        <p:spPr>
          <a:xfrm>
            <a:off x="6111425" y="1060375"/>
            <a:ext cx="2581200" cy="2796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"/>
              <a:buNone/>
            </a:pPr>
            <a:r>
              <a:rPr b="1" lang="en" sz="1100">
                <a:solidFill>
                  <a:schemeClr val="lt1"/>
                </a:solidFill>
              </a:rPr>
              <a:t>Phase 3</a:t>
            </a:r>
            <a:endParaRPr sz="1100"/>
          </a:p>
        </p:txBody>
      </p:sp>
      <p:sp>
        <p:nvSpPr>
          <p:cNvPr id="1331" name="Google Shape;1331;p81"/>
          <p:cNvSpPr txBox="1"/>
          <p:nvPr/>
        </p:nvSpPr>
        <p:spPr>
          <a:xfrm>
            <a:off x="6103232" y="2433103"/>
            <a:ext cx="2457600" cy="92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Prototype mock-up for Council review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Updated detailed business case incl. Voice of the Customer research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Documentation required and other requirements no less than 1 month prior to Council Meeting</a:t>
            </a:r>
            <a:endParaRPr sz="1100"/>
          </a:p>
        </p:txBody>
      </p:sp>
      <p:sp>
        <p:nvSpPr>
          <p:cNvPr id="1332" name="Google Shape;1332;p81"/>
          <p:cNvSpPr txBox="1"/>
          <p:nvPr/>
        </p:nvSpPr>
        <p:spPr>
          <a:xfrm rot="-5400000">
            <a:off x="-63884" y="1688681"/>
            <a:ext cx="1200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 u="none" cap="none" strike="noStrike">
                <a:solidFill>
                  <a:schemeClr val="dk1"/>
                </a:solidFill>
              </a:rPr>
              <a:t>Description</a:t>
            </a:r>
            <a:endParaRPr b="1" i="1" sz="1000" u="none" cap="none" strike="noStrike">
              <a:solidFill>
                <a:schemeClr val="dk1"/>
              </a:solidFill>
            </a:endParaRPr>
          </a:p>
        </p:txBody>
      </p:sp>
      <p:sp>
        <p:nvSpPr>
          <p:cNvPr id="1333" name="Google Shape;1333;p81"/>
          <p:cNvSpPr txBox="1"/>
          <p:nvPr/>
        </p:nvSpPr>
        <p:spPr>
          <a:xfrm rot="-5400000">
            <a:off x="-54930" y="2789142"/>
            <a:ext cx="1200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 u="none" cap="none" strike="noStrike">
                <a:solidFill>
                  <a:schemeClr val="dk1"/>
                </a:solidFill>
              </a:rPr>
              <a:t>Requirements</a:t>
            </a:r>
            <a:endParaRPr b="1" i="1" sz="1000" u="none" cap="none" strike="noStrike">
              <a:solidFill>
                <a:schemeClr val="dk1"/>
              </a:solidFill>
            </a:endParaRPr>
          </a:p>
        </p:txBody>
      </p:sp>
      <p:sp>
        <p:nvSpPr>
          <p:cNvPr id="1334" name="Google Shape;1334;p81"/>
          <p:cNvSpPr/>
          <p:nvPr/>
        </p:nvSpPr>
        <p:spPr>
          <a:xfrm>
            <a:off x="2709077" y="741775"/>
            <a:ext cx="39474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</a:rPr>
              <a:t>Potential Product Governance Review Process</a:t>
            </a:r>
            <a:endParaRPr b="1" i="0" sz="1100" u="none" cap="none" strike="noStrike">
              <a:solidFill>
                <a:schemeClr val="dk1"/>
              </a:solidFill>
            </a:endParaRPr>
          </a:p>
        </p:txBody>
      </p:sp>
      <p:sp>
        <p:nvSpPr>
          <p:cNvPr id="1335" name="Google Shape;1335;p81"/>
          <p:cNvSpPr txBox="1"/>
          <p:nvPr/>
        </p:nvSpPr>
        <p:spPr>
          <a:xfrm>
            <a:off x="750599" y="3427316"/>
            <a:ext cx="2457600" cy="9204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en" sz="900" u="none" cap="none" strike="noStrike">
                <a:solidFill>
                  <a:srgbClr val="000000"/>
                </a:solidFill>
              </a:rPr>
              <a:t>No assigned resources</a:t>
            </a:r>
            <a:endParaRPr sz="1100"/>
          </a:p>
        </p:txBody>
      </p:sp>
      <p:sp>
        <p:nvSpPr>
          <p:cNvPr id="1336" name="Google Shape;1336;p81"/>
          <p:cNvSpPr txBox="1"/>
          <p:nvPr/>
        </p:nvSpPr>
        <p:spPr>
          <a:xfrm>
            <a:off x="3426916" y="3427316"/>
            <a:ext cx="2457600" cy="9204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Team Member (Manager and/or Analyst – depending on requirements)</a:t>
            </a:r>
            <a:endParaRPr sz="1100"/>
          </a:p>
        </p:txBody>
      </p:sp>
      <p:sp>
        <p:nvSpPr>
          <p:cNvPr id="1337" name="Google Shape;1337;p81"/>
          <p:cNvSpPr txBox="1"/>
          <p:nvPr/>
        </p:nvSpPr>
        <p:spPr>
          <a:xfrm>
            <a:off x="6103232" y="3427316"/>
            <a:ext cx="2457600" cy="92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as allocated from Phase 2</a:t>
            </a:r>
            <a:endParaRPr sz="1100"/>
          </a:p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Sr. Leadership Champion</a:t>
            </a:r>
            <a:endParaRPr sz="1100"/>
          </a:p>
        </p:txBody>
      </p:sp>
      <p:sp>
        <p:nvSpPr>
          <p:cNvPr id="1338" name="Google Shape;1338;p81"/>
          <p:cNvSpPr txBox="1"/>
          <p:nvPr/>
        </p:nvSpPr>
        <p:spPr>
          <a:xfrm rot="-5400000">
            <a:off x="-54930" y="3861186"/>
            <a:ext cx="1200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 u="none" cap="none" strike="noStrike">
                <a:solidFill>
                  <a:schemeClr val="dk1"/>
                </a:solidFill>
              </a:rPr>
              <a:t>Resources</a:t>
            </a:r>
            <a:endParaRPr b="1" i="1" sz="1000" u="none" cap="none" strike="noStrike">
              <a:solidFill>
                <a:schemeClr val="dk1"/>
              </a:solidFill>
            </a:endParaRPr>
          </a:p>
        </p:txBody>
      </p:sp>
      <p:sp>
        <p:nvSpPr>
          <p:cNvPr id="1339" name="Google Shape;1339;p81"/>
          <p:cNvSpPr txBox="1"/>
          <p:nvPr/>
        </p:nvSpPr>
        <p:spPr>
          <a:xfrm>
            <a:off x="758789" y="4424378"/>
            <a:ext cx="7801800" cy="207900"/>
          </a:xfrm>
          <a:prstGeom prst="rect">
            <a:avLst/>
          </a:prstGeom>
          <a:noFill/>
          <a:ln cap="flat" cmpd="sng" w="952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 u="none" cap="none" strike="noStrike">
                <a:solidFill>
                  <a:srgbClr val="C00000"/>
                </a:solidFill>
              </a:rPr>
              <a:t>DETAILED PROCESS TO BE DECIDED DURING INITIAL GOVERNANCE MEETINGS</a:t>
            </a:r>
            <a:endParaRPr b="1" i="1" sz="900" u="none" cap="none" strike="noStrike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82"/>
          <p:cNvSpPr txBox="1"/>
          <p:nvPr>
            <p:ph type="title"/>
          </p:nvPr>
        </p:nvSpPr>
        <p:spPr>
          <a:xfrm>
            <a:off x="306001" y="224025"/>
            <a:ext cx="6667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</a:pPr>
            <a:r>
              <a:rPr b="0" lang="en" sz="2400"/>
              <a:t>Template: </a:t>
            </a:r>
            <a:r>
              <a:rPr lang="en" sz="2400"/>
              <a:t>Governance Review Process</a:t>
            </a:r>
            <a:endParaRPr sz="2400"/>
          </a:p>
        </p:txBody>
      </p:sp>
      <p:sp>
        <p:nvSpPr>
          <p:cNvPr id="1345" name="Google Shape;1345;p82"/>
          <p:cNvSpPr txBox="1"/>
          <p:nvPr/>
        </p:nvSpPr>
        <p:spPr>
          <a:xfrm>
            <a:off x="758789" y="1340143"/>
            <a:ext cx="2457600" cy="10383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46" name="Google Shape;1346;p82"/>
          <p:cNvSpPr/>
          <p:nvPr/>
        </p:nvSpPr>
        <p:spPr>
          <a:xfrm>
            <a:off x="758800" y="1066875"/>
            <a:ext cx="2579700" cy="2796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Phase 1</a:t>
            </a:r>
            <a:endParaRPr b="1" i="0" sz="1100" u="none" cap="none" strike="noStrike">
              <a:solidFill>
                <a:schemeClr val="lt1"/>
              </a:solidFill>
            </a:endParaRPr>
          </a:p>
        </p:txBody>
      </p:sp>
      <p:sp>
        <p:nvSpPr>
          <p:cNvPr id="1347" name="Google Shape;1347;p82"/>
          <p:cNvSpPr txBox="1"/>
          <p:nvPr/>
        </p:nvSpPr>
        <p:spPr>
          <a:xfrm>
            <a:off x="750599" y="2433103"/>
            <a:ext cx="2457600" cy="9204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48" name="Google Shape;1348;p82"/>
          <p:cNvSpPr txBox="1"/>
          <p:nvPr/>
        </p:nvSpPr>
        <p:spPr>
          <a:xfrm>
            <a:off x="3435106" y="1340144"/>
            <a:ext cx="2457600" cy="10383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49" name="Google Shape;1349;p82"/>
          <p:cNvSpPr/>
          <p:nvPr/>
        </p:nvSpPr>
        <p:spPr>
          <a:xfrm>
            <a:off x="3435100" y="1063400"/>
            <a:ext cx="2579700" cy="2796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"/>
              <a:buNone/>
            </a:pPr>
            <a:r>
              <a:rPr b="1" i="0" lang="en" sz="1100" u="none" cap="none" strike="noStrike">
                <a:solidFill>
                  <a:schemeClr val="lt1"/>
                </a:solidFill>
              </a:rPr>
              <a:t>Phase 2</a:t>
            </a:r>
            <a:endParaRPr sz="1100"/>
          </a:p>
        </p:txBody>
      </p:sp>
      <p:sp>
        <p:nvSpPr>
          <p:cNvPr id="1350" name="Google Shape;1350;p82"/>
          <p:cNvSpPr txBox="1"/>
          <p:nvPr/>
        </p:nvSpPr>
        <p:spPr>
          <a:xfrm>
            <a:off x="3426916" y="2433104"/>
            <a:ext cx="2457600" cy="9204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51" name="Google Shape;1351;p82"/>
          <p:cNvSpPr txBox="1"/>
          <p:nvPr/>
        </p:nvSpPr>
        <p:spPr>
          <a:xfrm>
            <a:off x="6111422" y="1340143"/>
            <a:ext cx="2457600" cy="103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52" name="Google Shape;1352;p82"/>
          <p:cNvSpPr/>
          <p:nvPr/>
        </p:nvSpPr>
        <p:spPr>
          <a:xfrm>
            <a:off x="6111425" y="1060375"/>
            <a:ext cx="2550900" cy="2796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"/>
              <a:buNone/>
            </a:pPr>
            <a:r>
              <a:rPr b="1" lang="en" sz="1100">
                <a:solidFill>
                  <a:schemeClr val="lt1"/>
                </a:solidFill>
              </a:rPr>
              <a:t>Phase 3</a:t>
            </a:r>
            <a:endParaRPr sz="1100"/>
          </a:p>
        </p:txBody>
      </p:sp>
      <p:sp>
        <p:nvSpPr>
          <p:cNvPr id="1353" name="Google Shape;1353;p82"/>
          <p:cNvSpPr txBox="1"/>
          <p:nvPr/>
        </p:nvSpPr>
        <p:spPr>
          <a:xfrm>
            <a:off x="6103232" y="2433103"/>
            <a:ext cx="2457600" cy="92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54" name="Google Shape;1354;p82"/>
          <p:cNvSpPr txBox="1"/>
          <p:nvPr/>
        </p:nvSpPr>
        <p:spPr>
          <a:xfrm rot="-5400000">
            <a:off x="-63884" y="1688681"/>
            <a:ext cx="1200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 u="none" cap="none" strike="noStrike">
                <a:solidFill>
                  <a:schemeClr val="dk1"/>
                </a:solidFill>
              </a:rPr>
              <a:t>Description</a:t>
            </a:r>
            <a:endParaRPr b="1" i="1" sz="1000" u="none" cap="none" strike="noStrike">
              <a:solidFill>
                <a:schemeClr val="dk1"/>
              </a:solidFill>
            </a:endParaRPr>
          </a:p>
        </p:txBody>
      </p:sp>
      <p:sp>
        <p:nvSpPr>
          <p:cNvPr id="1355" name="Google Shape;1355;p82"/>
          <p:cNvSpPr txBox="1"/>
          <p:nvPr/>
        </p:nvSpPr>
        <p:spPr>
          <a:xfrm rot="-5400000">
            <a:off x="-54930" y="2789142"/>
            <a:ext cx="1200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 u="none" cap="none" strike="noStrike">
                <a:solidFill>
                  <a:schemeClr val="dk1"/>
                </a:solidFill>
              </a:rPr>
              <a:t>Requirements</a:t>
            </a:r>
            <a:endParaRPr b="1" i="1" sz="1000" u="none" cap="none" strike="noStrike">
              <a:solidFill>
                <a:schemeClr val="dk1"/>
              </a:solidFill>
            </a:endParaRPr>
          </a:p>
        </p:txBody>
      </p:sp>
      <p:sp>
        <p:nvSpPr>
          <p:cNvPr id="1356" name="Google Shape;1356;p82"/>
          <p:cNvSpPr/>
          <p:nvPr/>
        </p:nvSpPr>
        <p:spPr>
          <a:xfrm>
            <a:off x="2785265" y="741777"/>
            <a:ext cx="34044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</a:rPr>
              <a:t>Product Governance Review Process</a:t>
            </a:r>
            <a:endParaRPr b="1" i="0" sz="1100" u="none" cap="none" strike="noStrike">
              <a:solidFill>
                <a:schemeClr val="dk1"/>
              </a:solidFill>
            </a:endParaRPr>
          </a:p>
        </p:txBody>
      </p:sp>
      <p:sp>
        <p:nvSpPr>
          <p:cNvPr id="1357" name="Google Shape;1357;p82"/>
          <p:cNvSpPr txBox="1"/>
          <p:nvPr/>
        </p:nvSpPr>
        <p:spPr>
          <a:xfrm>
            <a:off x="750599" y="3427316"/>
            <a:ext cx="2457600" cy="9204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58" name="Google Shape;1358;p82"/>
          <p:cNvSpPr txBox="1"/>
          <p:nvPr/>
        </p:nvSpPr>
        <p:spPr>
          <a:xfrm>
            <a:off x="3426916" y="3427316"/>
            <a:ext cx="2457600" cy="92040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59" name="Google Shape;1359;p82"/>
          <p:cNvSpPr txBox="1"/>
          <p:nvPr/>
        </p:nvSpPr>
        <p:spPr>
          <a:xfrm>
            <a:off x="6103232" y="3427316"/>
            <a:ext cx="2457600" cy="92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065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t/>
            </a:r>
            <a:endParaRPr sz="1100"/>
          </a:p>
        </p:txBody>
      </p:sp>
      <p:sp>
        <p:nvSpPr>
          <p:cNvPr id="1360" name="Google Shape;1360;p82"/>
          <p:cNvSpPr txBox="1"/>
          <p:nvPr/>
        </p:nvSpPr>
        <p:spPr>
          <a:xfrm rot="-5400000">
            <a:off x="-54930" y="3861186"/>
            <a:ext cx="1200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 u="none" cap="none" strike="noStrike">
                <a:solidFill>
                  <a:schemeClr val="dk1"/>
                </a:solidFill>
              </a:rPr>
              <a:t>Resources</a:t>
            </a:r>
            <a:endParaRPr b="1" i="1" sz="10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