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1" r:id="rId5"/>
    <p:sldMasterId id="214748374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ExtraBold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AE8CCF-A8BA-40A1-97A6-D218D9996FC3}">
  <a:tblStyle styleId="{FEAE8CCF-A8BA-40A1-97A6-D218D9996FC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font" Target="fonts/MontserratExtraBold-bold.fntdata"/><Relationship Id="rId21" Type="http://schemas.openxmlformats.org/officeDocument/2006/relationships/font" Target="fonts/MontserratExtraBold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219eba6f66e_0_14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g219eba6f66e_0_14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19eba6f66e_0_15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Facilitated Discussion:</a:t>
            </a:r>
            <a:r>
              <a:rPr lang="en">
                <a:solidFill>
                  <a:schemeClr val="dk1"/>
                </a:solidFill>
              </a:rPr>
              <a:t> This discussion covers what is working and not working, and product owners are asked questions about performance for clarification. </a:t>
            </a:r>
            <a:endParaRPr/>
          </a:p>
        </p:txBody>
      </p:sp>
      <p:sp>
        <p:nvSpPr>
          <p:cNvPr id="1403" name="Google Shape;1403;g219eba6f66e_0_15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3318087d2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Facilitated Discussion:</a:t>
            </a:r>
            <a:r>
              <a:rPr lang="en">
                <a:solidFill>
                  <a:schemeClr val="dk1"/>
                </a:solidFill>
              </a:rPr>
              <a:t> This discussion covers what is working and not working, and product owners are asked questions about performance for clarification. </a:t>
            </a:r>
            <a:endParaRPr/>
          </a:p>
        </p:txBody>
      </p:sp>
      <p:sp>
        <p:nvSpPr>
          <p:cNvPr id="1409" name="Google Shape;1409;g23318087d2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3318087d2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Facilitated Discussion:</a:t>
            </a:r>
            <a:r>
              <a:rPr lang="en">
                <a:solidFill>
                  <a:schemeClr val="dk1"/>
                </a:solidFill>
              </a:rPr>
              <a:t> This discussion covers what is working and not working, and product owners are asked questions about performance for clarification. </a:t>
            </a:r>
            <a:endParaRPr/>
          </a:p>
        </p:txBody>
      </p:sp>
      <p:sp>
        <p:nvSpPr>
          <p:cNvPr id="1418" name="Google Shape;1418;g23318087d2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72" name="Google Shape;7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7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3" name="Google Shape;93;p17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81000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381000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3" type="body"/>
          </p:nvPr>
        </p:nvSpPr>
        <p:spPr>
          <a:xfrm>
            <a:off x="3810000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615823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5" type="body"/>
          </p:nvPr>
        </p:nvSpPr>
        <p:spPr>
          <a:xfrm>
            <a:off x="615823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8" name="Google Shape;108;p18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8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62996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62996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29963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297819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5" type="body"/>
          </p:nvPr>
        </p:nvSpPr>
        <p:spPr>
          <a:xfrm>
            <a:off x="297819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0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0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1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46" name="Google Shape;146;p21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21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1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27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6" name="Google Shape;196;p27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97" name="Google Shape;197;p27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7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8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28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1" name="Google Shape;211;p28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2" name="Google Shape;212;p28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29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30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0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0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0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30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30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30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30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31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31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31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31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6" name="Google Shape;246;p31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31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31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31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p31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31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31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71" name="Google Shape;271;p33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33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33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33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5" name="Google Shape;275;p33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33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7" name="Google Shape;277;p33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8" name="Google Shape;278;p33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33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p33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1" name="Google Shape;281;p33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4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5" name="Google Shape;285;p34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9" name="Google Shape;289;p34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0" name="Google Shape;290;p34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p35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6" name="Google Shape;29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8" name="Google Shape;298;p35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5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0" name="Google Shape;300;p35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35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6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05" name="Google Shape;3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7" name="Google Shape;307;p36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08" name="Google Shape;308;p36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36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36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p36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p36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3" name="Google Shape;313;p36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36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36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1" name="Google Shape;321;p37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7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4" name="Google Shape;324;p37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37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8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1" name="Google Shape;331;p38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2" name="Google Shape;332;p38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38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4" name="Google Shape;334;p38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5" name="Google Shape;335;p38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6" name="Google Shape;336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7" name="Google Shape;3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9" name="Google Shape;339;p38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39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9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39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39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2" name="Google Shape;352;p39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3" name="Google Shape;353;p39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39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39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39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p40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2" name="Google Shape;3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40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5" name="Google Shape;365;p40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p40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40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8" name="Google Shape;368;p40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9" name="Google Shape;369;p40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0" name="Google Shape;370;p40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1" name="Google Shape;371;p40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40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40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4" name="Google Shape;374;p40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1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8" name="Google Shape;37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9" name="Google Shape;37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41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1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6" name="Google Shape;386;p41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7" name="Google Shape;387;p41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8" name="Google Shape;388;p41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9" name="Google Shape;389;p41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0" name="Google Shape;390;p41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1" name="Google Shape;391;p41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41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3" name="Google Shape;393;p41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4" name="Google Shape;394;p41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5" name="Google Shape;395;p41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2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42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0" name="Google Shape;400;p42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p42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p42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4" name="Google Shape;4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9" name="Google Shape;4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11" name="Google Shape;411;p43"/>
          <p:cNvCxnSpPr>
            <a:stCxn id="412" idx="5"/>
            <a:endCxn id="413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43"/>
          <p:cNvCxnSpPr>
            <a:stCxn id="415" idx="3"/>
            <a:endCxn id="413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43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43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p4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3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3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3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3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43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2" name="Google Shape;422;p43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3" name="Google Shape;423;p43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4" name="Google Shape;424;p43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3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3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3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3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43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0" name="Google Shape;430;p43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1" name="Google Shape;431;p43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2" name="Google Shape;432;p43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4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7" name="Google Shape;43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8" name="Google Shape;438;p44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39" name="Google Shape;439;p44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44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1" name="Google Shape;441;p44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2" name="Google Shape;442;p44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3" name="Google Shape;443;p44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4" name="Google Shape;444;p44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5" name="Google Shape;445;p44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6" name="Google Shape;446;p44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44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5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4" name="Google Shape;454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45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45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45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45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45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45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1" name="Google Shape;461;p45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2" name="Google Shape;462;p45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3" name="Google Shape;463;p45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4" name="Google Shape;464;p45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5" name="Google Shape;465;p45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45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5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5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5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5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45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45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45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45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5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6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6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6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6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6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86" name="Google Shape;486;p46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6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6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46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46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1" name="Google Shape;491;p46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2" name="Google Shape;492;p46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3" name="Google Shape;493;p46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4" name="Google Shape;494;p46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p46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46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46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6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46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46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46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46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3" name="Google Shape;503;p46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46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46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0" name="Google Shape;510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1" name="Google Shape;511;p47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7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7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7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7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7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47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1" name="Google Shape;521;p47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2" name="Google Shape;522;p47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47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47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47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47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7" name="Google Shape;527;p47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8" name="Google Shape;528;p47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9" name="Google Shape;529;p47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0" name="Google Shape;530;p47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5" name="Google Shape;53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48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8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8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8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8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48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48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48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48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48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48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8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p48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0" name="Google Shape;550;p48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p48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2" name="Google Shape;552;p48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3" name="Google Shape;553;p48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4" name="Google Shape;554;p48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48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48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7" name="Google Shape;557;p48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48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48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9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p49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p49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49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66" name="Google Shape;5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8" name="Google Shape;568;p49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69" name="Google Shape;569;p49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49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5" name="Google Shape;575;p5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6" name="Google Shape;576;p50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7" name="Google Shape;577;p50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8" name="Google Shape;578;p50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9" name="Google Shape;579;p50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0" name="Google Shape;580;p50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1" name="Google Shape;581;p50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2" name="Google Shape;582;p50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50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50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50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50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50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50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9" name="Google Shape;589;p50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0" name="Google Shape;590;p50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50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50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50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Google Shape;5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8" name="Google Shape;59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99" name="Google Shape;599;p51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600" name="Google Shape;600;p5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51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603" name="Google Shape;603;p5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51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606" name="Google Shape;606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51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609" name="Google Shape;609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51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612" name="Google Shape;612;p5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51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615" name="Google Shape;615;p5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51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618" name="Google Shape;618;p5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51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51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51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51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51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p51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p51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p51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51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9" name="Google Shape;629;p51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0" name="Google Shape;630;p51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1" name="Google Shape;631;p51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51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3" name="Google Shape;633;p51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2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6" name="Google Shape;636;p52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7" name="Google Shape;637;p52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8" name="Google Shape;638;p52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9" name="Google Shape;639;p52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0" name="Google Shape;640;p52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1" name="Google Shape;64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4" name="Google Shape;644;p52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52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2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Google Shape;649;p52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52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4" name="Google Shape;6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6" name="Google Shape;656;p53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3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3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3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3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3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3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p53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53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53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p53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53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71" name="Google Shape;67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54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9" name="Google Shape;679;p5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0" name="Google Shape;680;p55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55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5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5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p55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5" name="Google Shape;685;p55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6" name="Google Shape;686;p55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87" name="Google Shape;687;p55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88" name="Google Shape;688;p55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9" name="Google Shape;689;p55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55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55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55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55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55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55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55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55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55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55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3" name="Google Shape;7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5" name="Google Shape;705;p56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56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7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5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1" name="Google Shape;71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3" name="Google Shape;713;p57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4" name="Google Shape;714;p57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5" name="Google Shape;715;p57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57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7" name="Google Shape;717;p57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8" name="Google Shape;718;p57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9" name="Google Shape;719;p57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0" name="Google Shape;720;p57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1" name="Google Shape;721;p57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2" name="Google Shape;722;p57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3" name="Google Shape;723;p57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4" name="Google Shape;724;p57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8" name="Google Shape;72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58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731" name="Google Shape;731;p58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8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8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34" name="Google Shape;734;p58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58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6" name="Google Shape;736;p58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7" name="Google Shape;737;p58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8" name="Google Shape;738;p58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9" name="Google Shape;739;p58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0" name="Google Shape;740;p58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58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2" name="Google Shape;742;p58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3" name="Google Shape;743;p58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58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58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58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58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8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58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3" name="Google Shape;7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5" name="Google Shape;755;p59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9" name="Google Shape;7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60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60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3" name="Google Shape;763;p60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0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0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0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7" name="Google Shape;767;p60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60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69" name="Google Shape;769;p60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Google Shape;770;p60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1" name="Google Shape;771;p60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2" name="Google Shape;772;p60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3" name="Google Shape;773;p60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4" name="Google Shape;774;p60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5" name="Google Shape;775;p60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6" name="Google Shape;776;p60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7" name="Google Shape;777;p60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8" name="Google Shape;778;p60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60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60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6" name="Google Shape;786;p61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61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61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9" name="Google Shape;789;p61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0" name="Google Shape;790;p61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1" name="Google Shape;791;p61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2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5" name="Google Shape;795;p62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62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62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62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00" name="Google Shape;80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2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62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62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62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5" name="Google Shape;805;p62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6" name="Google Shape;806;p62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7" name="Google Shape;807;p62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8" name="Google Shape;808;p62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12" name="Google Shape;81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4" name="Google Shape;814;p63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64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64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4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20" name="Google Shape;820;p64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21" name="Google Shape;821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22" name="Google Shape;82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4" name="Google Shape;824;p64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5" name="Google Shape;825;p64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6" name="Google Shape;826;p64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7" name="Google Shape;827;p64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8" name="Google Shape;828;p64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9" name="Google Shape;829;p64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5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5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5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5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6" name="Google Shape;836;p65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7" name="Google Shape;837;p65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38" name="Google Shape;838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39" name="Google Shape;83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1" name="Google Shape;841;p65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2" name="Google Shape;842;p65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3" name="Google Shape;843;p65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4" name="Google Shape;844;p65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5" name="Google Shape;845;p65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6" name="Google Shape;846;p65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7" name="Google Shape;847;p65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65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9" name="Google Shape;849;p65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6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6" name="Google Shape;856;p6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57" name="Google Shape;857;p6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6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60" name="Google Shape;860;p6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66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6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63" name="Google Shape;863;p6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4" name="Google Shape;864;p6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6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66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7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67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67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67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7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3" name="Google Shape;873;p67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74" name="Google Shape;874;p6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67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7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8" name="Google Shape;878;p67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79" name="Google Shape;879;p67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0" name="Google Shape;880;p67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67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6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8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68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68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68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68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9" name="Google Shape;889;p68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90" name="Google Shape;890;p6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6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68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3" name="Google Shape;893;p68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94" name="Google Shape;894;p68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5" name="Google Shape;895;p68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8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7" name="Google Shape;897;p68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9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9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69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12" name="Google Shape;912;p69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913" name="Google Shape;913;p6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69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7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9" name="Google Shape;919;p7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0" name="Google Shape;920;p70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70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70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70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70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5" name="Google Shape;925;p70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926" name="Google Shape;926;p70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7" name="Google Shape;927;p70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8" name="Google Shape;928;p70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9" name="Google Shape;929;p70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0" name="Google Shape;930;p70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1" name="Google Shape;931;p70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2" name="Google Shape;932;p70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3" name="Google Shape;933;p70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4" name="Google Shape;934;p70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7" name="Google Shape;9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7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7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0" name="Google Shape;940;p71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71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2" name="Google Shape;942;p71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3" name="Google Shape;943;p71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2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47" name="Google Shape;94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7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9" name="Google Shape;949;p7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0" name="Google Shape;950;p72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72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72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72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2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72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6" name="Google Shape;956;p72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7" name="Google Shape;957;p72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8" name="Google Shape;958;p72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9" name="Google Shape;959;p72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7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73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73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73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73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73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3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73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73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3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73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3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73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73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73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73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p73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p73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73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p73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p73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p7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4" name="Google Shape;984;p73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74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74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74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74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74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74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3" name="Google Shape;993;p74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p74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p74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p74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p74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p74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74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p74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p74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p74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p74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4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p74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6" name="Google Shape;1006;p74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p74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8" name="Google Shape;1008;p74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9" name="Google Shape;1009;p74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2" name="Google Shape;1012;p74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74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74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74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74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74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74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74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p74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p74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p7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3" name="Google Shape;1023;p74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4" name="Google Shape;1024;p7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7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8" name="Google Shape;1028;p7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9" name="Google Shape;1029;p7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75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1" name="Google Shape;1031;p75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5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5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5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5" name="Google Shape;1035;p75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6" name="Google Shape;1036;p75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7" name="Google Shape;1037;p75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8" name="Google Shape;1038;p75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39" name="Google Shape;1039;p75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75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1" name="Google Shape;1041;p75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2" name="Google Shape;1042;p75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3" name="Google Shape;1043;p75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4" name="Google Shape;1044;p75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5" name="Google Shape;1045;p75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6" name="Google Shape;1046;p75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0" name="Google Shape;1050;p7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1" name="Google Shape;1051;p7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76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3" name="Google Shape;1053;p76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76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76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6" name="Google Shape;1056;p76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76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76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76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76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1" name="Google Shape;1061;p76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2" name="Google Shape;1062;p76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76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76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76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76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76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76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2" name="Google Shape;1072;p7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3" name="Google Shape;1073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77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77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6" name="Google Shape;1076;p77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7" name="Google Shape;1077;p77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8" name="Google Shape;1078;p77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77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77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77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77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77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77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77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78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78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78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78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78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78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78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78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78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8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8" name="Google Shape;1098;p78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9" name="Google Shape;1099;p78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78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p78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p78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p78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4" name="Google Shape;1104;p78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05" name="Google Shape;110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7" name="Google Shape;110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8" name="Google Shape;1108;p78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9" name="Google Shape;1109;p78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0" name="Google Shape;1110;p78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1" name="Google Shape;1111;p78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2" name="Google Shape;1112;p78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3" name="Google Shape;1113;p78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4" name="Google Shape;1114;p78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5" name="Google Shape;1115;p78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8" name="Google Shape;111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0" name="Google Shape;1120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1" name="Google Shape;1121;p79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2" name="Google Shape;1122;p79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3" name="Google Shape;1123;p79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4" name="Google Shape;1124;p79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5" name="Google Shape;1125;p79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6" name="Google Shape;1126;p79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7" name="Google Shape;1127;p79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8" name="Google Shape;1128;p79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9" name="Google Shape;1129;p79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0" name="Google Shape;1130;p79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1" name="Google Shape;1131;p79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2" name="Google Shape;1132;p79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3" name="Google Shape;1133;p79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4" name="Google Shape;1134;p79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5" name="Google Shape;1135;p79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6" name="Google Shape;1136;p79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7" name="Google Shape;1137;p79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8" name="Google Shape;1138;p79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0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1" name="Google Shape;1141;p80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2" name="Google Shape;1142;p8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8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5" name="Google Shape;1145;p8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6" name="Google Shape;1146;p80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80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80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9" name="Google Shape;1149;p80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0" name="Google Shape;1150;p80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1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8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81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8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8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8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8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8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8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8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8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8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8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5" name="Google Shape;1165;p8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82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2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2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2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2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2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82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82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82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82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82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82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82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80" name="Google Shape;1180;p82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2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2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2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2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2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2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2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2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9" name="Google Shape;1189;p82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83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83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83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83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83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83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83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83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83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83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83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8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3" name="Google Shape;1203;p83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204" name="Google Shape;1204;p83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83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83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83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83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83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83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83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83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3" name="Google Shape;1213;p83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6" name="Google Shape;1216;p8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217" name="Google Shape;1217;p8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8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8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8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8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8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8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5" name="Google Shape;1225;p84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8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85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30" name="Google Shape;1230;p85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1" name="Google Shape;1231;p85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2" name="Google Shape;1232;p85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86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235" name="Google Shape;1235;p86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6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6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6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6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86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86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86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3" name="Google Shape;1243;p86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244" name="Google Shape;124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86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86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86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86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86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86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86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2" name="Google Shape;1252;p86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8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87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87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8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8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8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8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8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8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8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8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6" name="Google Shape;1266;p87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7" name="Google Shape;1267;p87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8" name="Google Shape;1268;p87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9" name="Google Shape;1269;p87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0" name="Google Shape;1270;p87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1" name="Google Shape;127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88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8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77" name="Google Shape;127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9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0" name="Google Shape;128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9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2" name="Google Shape;1282;p9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83" name="Google Shape;1283;p90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84" name="Google Shape;1284;p9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90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87" name="Google Shape;1287;p9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p90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90" name="Google Shape;1290;p9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90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93" name="Google Shape;1293;p9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90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96" name="Google Shape;1296;p9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90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99" name="Google Shape;1299;p9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1" name="Google Shape;1301;p90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90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p90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p90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p90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6" name="Google Shape;1306;p90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7" name="Google Shape;1307;p90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8" name="Google Shape;1308;p90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9" name="Google Shape;1309;p90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0" name="Google Shape;1310;p90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1" name="Google Shape;1311;p90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2" name="Google Shape;1312;p90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9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5" name="Google Shape;131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9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7" name="Google Shape;1317;p9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18" name="Google Shape;1318;p91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319" name="Google Shape;1319;p9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9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91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322" name="Google Shape;1322;p9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9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91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325" name="Google Shape;1325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91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328" name="Google Shape;1328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p91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331" name="Google Shape;1331;p91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91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91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334" name="Google Shape;1334;p91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91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91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337" name="Google Shape;1337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9" name="Google Shape;1339;p91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0" name="Google Shape;1340;p91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91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2" name="Google Shape;1342;p91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3" name="Google Shape;1343;p91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" name="Google Shape;1344;p91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5" name="Google Shape;1345;p91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91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7" name="Google Shape;1347;p91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8" name="Google Shape;1348;p91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9" name="Google Shape;1349;p91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0" name="Google Shape;1350;p91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1" name="Google Shape;1351;p91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2" name="Google Shape;1352;p91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53" name="Google Shape;1353;p91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54" name="Google Shape;1354;p91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91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6" name="Google Shape;1356;p91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p91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9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92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92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92"/>
          <p:cNvSpPr/>
          <p:nvPr/>
        </p:nvSpPr>
        <p:spPr>
          <a:xfrm>
            <a:off x="7791613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92"/>
          <p:cNvSpPr/>
          <p:nvPr/>
        </p:nvSpPr>
        <p:spPr>
          <a:xfrm>
            <a:off x="6891715" y="1645898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92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92"/>
          <p:cNvSpPr/>
          <p:nvPr/>
        </p:nvSpPr>
        <p:spPr>
          <a:xfrm>
            <a:off x="8557870" y="55484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92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92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92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92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92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92"/>
          <p:cNvSpPr txBox="1"/>
          <p:nvPr>
            <p:ph idx="12" type="sldNum"/>
          </p:nvPr>
        </p:nvSpPr>
        <p:spPr>
          <a:xfrm>
            <a:off x="8350240" y="4733898"/>
            <a:ext cx="5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19395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9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4" name="Google Shape;137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93"/>
          <p:cNvSpPr txBox="1"/>
          <p:nvPr>
            <p:ph type="title"/>
          </p:nvPr>
        </p:nvSpPr>
        <p:spPr>
          <a:xfrm>
            <a:off x="305991" y="299058"/>
            <a:ext cx="584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94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94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94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94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94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94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94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94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94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94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94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94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94"/>
          <p:cNvSpPr txBox="1"/>
          <p:nvPr>
            <p:ph idx="1" type="body"/>
          </p:nvPr>
        </p:nvSpPr>
        <p:spPr>
          <a:xfrm>
            <a:off x="1530783" y="2287826"/>
            <a:ext cx="6082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0" name="Google Shape;1390;p9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95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95"/>
          <p:cNvSpPr txBox="1"/>
          <p:nvPr>
            <p:ph type="title"/>
          </p:nvPr>
        </p:nvSpPr>
        <p:spPr>
          <a:xfrm>
            <a:off x="305991" y="280190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94" name="Google Shape;139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83" Type="http://schemas.openxmlformats.org/officeDocument/2006/relationships/theme" Target="../theme/theme2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42.xml"/><Relationship Id="rId75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41.xml"/><Relationship Id="rId74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44.xml"/><Relationship Id="rId77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43.xml"/><Relationship Id="rId76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46.xml"/><Relationship Id="rId79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45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1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33.xml"/><Relationship Id="rId6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32.xml"/><Relationship Id="rId65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35.xml"/><Relationship Id="rId68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34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69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5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23.xml"/><Relationship Id="rId5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26.xml"/><Relationship Id="rId5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25.xml"/><Relationship Id="rId58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" name="Google Shape;53;p13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3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96"/>
          <p:cNvSpPr txBox="1"/>
          <p:nvPr>
            <p:ph type="title"/>
          </p:nvPr>
        </p:nvSpPr>
        <p:spPr>
          <a:xfrm>
            <a:off x="306000" y="224025"/>
            <a:ext cx="7073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0" lang="en"/>
              <a:t>Example:</a:t>
            </a:r>
            <a:r>
              <a:rPr lang="en"/>
              <a:t> Product Scorecard</a:t>
            </a:r>
            <a:endParaRPr/>
          </a:p>
        </p:txBody>
      </p:sp>
      <p:graphicFrame>
        <p:nvGraphicFramePr>
          <p:cNvPr id="1400" name="Google Shape;1400;p96"/>
          <p:cNvGraphicFramePr/>
          <p:nvPr/>
        </p:nvGraphicFramePr>
        <p:xfrm>
          <a:off x="338803" y="102643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{FEAE8CCF-A8BA-40A1-97A6-D218D9996FC3}</a:tableStyleId>
              </a:tblPr>
              <a:tblGrid>
                <a:gridCol w="1417675"/>
                <a:gridCol w="1417675"/>
                <a:gridCol w="1417675"/>
                <a:gridCol w="1417675"/>
                <a:gridCol w="1417675"/>
                <a:gridCol w="1417675"/>
              </a:tblGrid>
              <a:tr h="56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Product</a:t>
                      </a:r>
                      <a:endParaRPr b="1" sz="2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Revenue &amp; performance to plan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Margin (less indirect costs)</a:t>
                      </a:r>
                      <a:endParaRPr b="1" sz="1100" u="none" cap="none" strike="noStrike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Goal = 60%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Usage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Prior Usage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NPS/ CSAT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Goal = NPS &gt; 50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CSAT &gt; 4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/>
                        <a:t>Product A</a:t>
                      </a:r>
                      <a:endParaRPr b="1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6921E"/>
                          </a:solidFill>
                        </a:rPr>
                        <a:t>$</a:t>
                      </a: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100,000/ $300,000</a:t>
                      </a:r>
                      <a:endParaRPr b="1" sz="900">
                        <a:solidFill>
                          <a:srgbClr val="F6921E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*$220k in bookings</a:t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Client “A”: 68%</a:t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Client “B”: 65%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89 users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22 accounts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12 users 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(6x increase)</a:t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5 accounts 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(3x increase)</a:t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NPS: </a:t>
                      </a: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33</a:t>
                      </a: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/100</a:t>
                      </a:r>
                      <a:endParaRPr b="1" sz="900">
                        <a:solidFill>
                          <a:srgbClr val="F6921E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CSAT: 4.8/5.0</a:t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Product B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$98,000/ $375,000</a:t>
                      </a:r>
                      <a:endParaRPr b="1" i="0" sz="900" u="none" cap="none" strike="noStrike">
                        <a:solidFill>
                          <a:srgbClr val="F6921E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72</a:t>
                      </a: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%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87 </a:t>
                      </a:r>
                      <a:r>
                        <a:rPr lang="en" sz="900"/>
                        <a:t>users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19</a:t>
                      </a:r>
                      <a:r>
                        <a:rPr lang="en" sz="900"/>
                        <a:t> </a:t>
                      </a:r>
                      <a:r>
                        <a:rPr lang="en" sz="900"/>
                        <a:t>accounts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75</a:t>
                      </a:r>
                      <a:r>
                        <a:rPr lang="en" sz="900"/>
                        <a:t> users 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(16% increase)</a:t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34 a</a:t>
                      </a:r>
                      <a:r>
                        <a:rPr lang="en" sz="900"/>
                        <a:t>ccounts 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(44% decrease)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CSAT: 4.0/ 5.0</a:t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Product C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$19,000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6921E"/>
                          </a:solidFill>
                        </a:rPr>
                        <a:t>Company “C”: 33%</a:t>
                      </a:r>
                      <a:endParaRPr b="1" sz="900">
                        <a:solidFill>
                          <a:srgbClr val="F6921E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~45 users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 account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N/A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TBD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Product D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$86,400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TBD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86 users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42 accounts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33 accounts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AA84F"/>
                          </a:solidFill>
                        </a:rPr>
                        <a:t>(27% increase)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TBD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97"/>
          <p:cNvSpPr txBox="1"/>
          <p:nvPr>
            <p:ph type="title"/>
          </p:nvPr>
        </p:nvSpPr>
        <p:spPr>
          <a:xfrm>
            <a:off x="306000" y="224025"/>
            <a:ext cx="7073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Product Scorecard Template</a:t>
            </a:r>
            <a:endParaRPr/>
          </a:p>
        </p:txBody>
      </p:sp>
      <p:graphicFrame>
        <p:nvGraphicFramePr>
          <p:cNvPr id="1406" name="Google Shape;1406;p97"/>
          <p:cNvGraphicFramePr/>
          <p:nvPr/>
        </p:nvGraphicFramePr>
        <p:xfrm>
          <a:off x="338803" y="97456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{FEAE8CCF-A8BA-40A1-97A6-D218D9996FC3}</a:tableStyleId>
              </a:tblPr>
              <a:tblGrid>
                <a:gridCol w="1417675"/>
                <a:gridCol w="1417675"/>
                <a:gridCol w="1417675"/>
                <a:gridCol w="1417675"/>
                <a:gridCol w="1417675"/>
                <a:gridCol w="1417675"/>
              </a:tblGrid>
              <a:tr h="61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Product</a:t>
                      </a:r>
                      <a:endParaRPr b="1" sz="2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Revenue &amp; performance to plan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Margin (less indirect costs)</a:t>
                      </a:r>
                      <a:endParaRPr b="1" sz="1100" u="none" cap="none" strike="noStrike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Goal = 60%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Usage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Prior Usage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NPS/ CSAT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Goal = NPS &gt; 50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</a:rPr>
                        <a:t>CSAT &gt; 4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6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900"/>
                        <a:t>Product A</a:t>
                      </a:r>
                      <a:endParaRPr b="1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6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Product B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rgbClr val="F6921E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6AA84F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</a:tr>
              <a:tr h="66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Product C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6921E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6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Product D</a:t>
                      </a:r>
                      <a:endParaRPr b="1"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98"/>
          <p:cNvSpPr txBox="1"/>
          <p:nvPr>
            <p:ph type="title"/>
          </p:nvPr>
        </p:nvSpPr>
        <p:spPr>
          <a:xfrm>
            <a:off x="306000" y="-5750"/>
            <a:ext cx="6783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Align on Product Portfolio Scorecard</a:t>
            </a:r>
            <a:endParaRPr/>
          </a:p>
        </p:txBody>
      </p:sp>
      <p:sp>
        <p:nvSpPr>
          <p:cNvPr id="1412" name="Google Shape;1412;p98"/>
          <p:cNvSpPr txBox="1"/>
          <p:nvPr/>
        </p:nvSpPr>
        <p:spPr>
          <a:xfrm>
            <a:off x="4828950" y="1378296"/>
            <a:ext cx="39636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300">
                <a:solidFill>
                  <a:schemeClr val="dk2"/>
                </a:solidFill>
              </a:rPr>
              <a:t>Add Secondary Measures </a:t>
            </a:r>
            <a:r>
              <a:rPr i="1" lang="en" sz="1300">
                <a:solidFill>
                  <a:schemeClr val="dk2"/>
                </a:solidFill>
              </a:rPr>
              <a:t>(examples)</a:t>
            </a:r>
            <a:r>
              <a:rPr b="1" lang="en" sz="1300">
                <a:solidFill>
                  <a:schemeClr val="dk2"/>
                </a:solidFill>
              </a:rPr>
              <a:t>:</a:t>
            </a:r>
            <a:endParaRPr b="1" sz="13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dk2"/>
                </a:solidFill>
              </a:rPr>
              <a:t>Qualitative</a:t>
            </a:r>
            <a:endParaRPr sz="1200" u="sng">
              <a:solidFill>
                <a:schemeClr val="dk2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Key Wins / Losses (by revenue, by usage)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VOC (user / buyer feedback)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Competitor News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dk2"/>
                </a:solidFill>
              </a:rPr>
              <a:t>Quantitative </a:t>
            </a:r>
            <a:endParaRPr sz="1200" u="sng">
              <a:solidFill>
                <a:schemeClr val="dk2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Margin**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# of Customers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Revenue Pipeline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**Measures need to be appropriate for a product’s maturity - new products may only have usage or customer goals, and only mature products may have margin goals, for example.</a:t>
            </a:r>
            <a:endParaRPr b="1" sz="1200">
              <a:solidFill>
                <a:schemeClr val="dk2"/>
              </a:solidFill>
            </a:endParaRPr>
          </a:p>
        </p:txBody>
      </p:sp>
      <p:graphicFrame>
        <p:nvGraphicFramePr>
          <p:cNvPr id="1413" name="Google Shape;1413;p98"/>
          <p:cNvGraphicFramePr/>
          <p:nvPr/>
        </p:nvGraphicFramePr>
        <p:xfrm>
          <a:off x="386953" y="165351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{FEAE8CCF-A8BA-40A1-97A6-D218D9996FC3}</a:tableStyleId>
              </a:tblPr>
              <a:tblGrid>
                <a:gridCol w="1209175"/>
                <a:gridCol w="1209175"/>
                <a:gridCol w="1209175"/>
              </a:tblGrid>
              <a:tr h="64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Product</a:t>
                      </a:r>
                      <a:endParaRPr b="1" sz="2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Revenue*</a:t>
                      </a: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*</a:t>
                      </a: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 &amp; performance to plan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Usage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Product 1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M/$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users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accounts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Product 2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K/$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r>
                        <a:rPr lang="en" sz="900"/>
                        <a:t>; 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Stretch goal of 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 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users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accounts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9FC"/>
                    </a:solidFill>
                  </a:tcPr>
                </a:tc>
              </a:tr>
            </a:tbl>
          </a:graphicData>
        </a:graphic>
      </p:graphicFrame>
      <p:sp>
        <p:nvSpPr>
          <p:cNvPr id="1414" name="Google Shape;1414;p98"/>
          <p:cNvSpPr txBox="1"/>
          <p:nvPr/>
        </p:nvSpPr>
        <p:spPr>
          <a:xfrm>
            <a:off x="513000" y="1378296"/>
            <a:ext cx="225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300">
                <a:solidFill>
                  <a:schemeClr val="dk2"/>
                </a:solidFill>
              </a:rPr>
              <a:t>Start Here</a:t>
            </a:r>
            <a:r>
              <a:rPr b="1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98"/>
          <p:cNvSpPr/>
          <p:nvPr/>
        </p:nvSpPr>
        <p:spPr>
          <a:xfrm>
            <a:off x="7210700" y="187975"/>
            <a:ext cx="1719300" cy="931200"/>
          </a:xfrm>
          <a:prstGeom prst="wedgeRectCallout">
            <a:avLst>
              <a:gd fmla="val 16300" name="adj1"/>
              <a:gd fmla="val 83313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Product Leader defines the first version of the product scorecard, supporting vision and goals. 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99"/>
          <p:cNvSpPr txBox="1"/>
          <p:nvPr>
            <p:ph type="title"/>
          </p:nvPr>
        </p:nvSpPr>
        <p:spPr>
          <a:xfrm>
            <a:off x="306002" y="-5750"/>
            <a:ext cx="5899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Template: [Product] Scorecard</a:t>
            </a:r>
            <a:endParaRPr/>
          </a:p>
        </p:txBody>
      </p:sp>
      <p:graphicFrame>
        <p:nvGraphicFramePr>
          <p:cNvPr id="1421" name="Google Shape;1421;p99"/>
          <p:cNvGraphicFramePr/>
          <p:nvPr/>
        </p:nvGraphicFramePr>
        <p:xfrm>
          <a:off x="409703" y="12534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{FEAE8CCF-A8BA-40A1-97A6-D218D9996FC3}</a:tableStyleId>
              </a:tblPr>
              <a:tblGrid>
                <a:gridCol w="1120250"/>
                <a:gridCol w="1120250"/>
                <a:gridCol w="1120250"/>
                <a:gridCol w="1120250"/>
              </a:tblGrid>
              <a:tr h="64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Product</a:t>
                      </a:r>
                      <a:endParaRPr b="1" sz="2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lt2"/>
                          </a:solidFill>
                        </a:rPr>
                        <a:t>Revenue &amp; performance to plan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Usage</a:t>
                      </a:r>
                      <a:endParaRPr sz="11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</a:rPr>
                        <a:t>Key Wins / Losses</a:t>
                      </a:r>
                      <a:endParaRPr b="1" sz="1100">
                        <a:solidFill>
                          <a:schemeClr val="lt2"/>
                        </a:solidFill>
                      </a:endParaRPr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Product 1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M/$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users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accounts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Product 2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K/$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r>
                        <a:rPr lang="en" sz="900"/>
                        <a:t>; 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Stretch goal of $</a:t>
                      </a:r>
                      <a:r>
                        <a:rPr lang="en" sz="900"/>
                        <a:t>X</a:t>
                      </a:r>
                      <a:r>
                        <a:rPr b="0" i="0" lang="en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 </a:t>
                      </a:r>
                      <a:endParaRPr b="0" sz="900" u="none" cap="none" strike="noStrike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users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800"/>
                        <a:buFont typeface="Arial"/>
                        <a:buNone/>
                      </a:pPr>
                      <a:r>
                        <a:rPr lang="en" sz="900"/>
                        <a:t>X accounts</a:t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20800" marB="20800" marR="41600" marL="41600" anchor="ctr">
                    <a:lnL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5EC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9FC"/>
                    </a:solidFill>
                  </a:tcPr>
                </a:tc>
              </a:tr>
            </a:tbl>
          </a:graphicData>
        </a:graphic>
      </p:graphicFrame>
      <p:sp>
        <p:nvSpPr>
          <p:cNvPr id="1422" name="Google Shape;1422;p99"/>
          <p:cNvSpPr txBox="1"/>
          <p:nvPr/>
        </p:nvSpPr>
        <p:spPr>
          <a:xfrm>
            <a:off x="5093850" y="1253400"/>
            <a:ext cx="39636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300">
                <a:solidFill>
                  <a:schemeClr val="dk2"/>
                </a:solidFill>
              </a:rPr>
              <a:t>Key Learning Summary:</a:t>
            </a:r>
            <a:endParaRPr b="1" sz="13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100">
              <a:solidFill>
                <a:schemeClr val="dk2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</a:pPr>
            <a:r>
              <a:rPr b="1" lang="en" sz="1100">
                <a:solidFill>
                  <a:schemeClr val="dk2"/>
                </a:solidFill>
              </a:rPr>
              <a:t>What have you learned? </a:t>
            </a:r>
            <a:r>
              <a:rPr lang="en" sz="1100">
                <a:solidFill>
                  <a:schemeClr val="dk2"/>
                </a:solidFill>
              </a:rPr>
              <a:t>(feedback from customers, competitive analysis, market changes) </a:t>
            </a:r>
            <a:endParaRPr sz="1100"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</a:pPr>
            <a:r>
              <a:rPr b="1" lang="en" sz="1100">
                <a:solidFill>
                  <a:schemeClr val="dk2"/>
                </a:solidFill>
              </a:rPr>
              <a:t>What do you want to learn next? </a:t>
            </a:r>
            <a:r>
              <a:rPr lang="en" sz="1100">
                <a:solidFill>
                  <a:schemeClr val="dk2"/>
                </a:solidFill>
              </a:rPr>
              <a:t>(hypotheses to test and validate) </a:t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</a:pPr>
            <a:r>
              <a:rPr b="1" lang="en" sz="1100">
                <a:solidFill>
                  <a:schemeClr val="dk2"/>
                </a:solidFill>
              </a:rPr>
              <a:t>Do you have any roadblocks? </a:t>
            </a:r>
            <a:r>
              <a:rPr lang="en" sz="1100">
                <a:solidFill>
                  <a:schemeClr val="dk2"/>
                </a:solidFill>
              </a:rPr>
              <a:t>(obstacles blocking your progress) </a:t>
            </a:r>
            <a:endParaRPr sz="1100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</a:pPr>
            <a:r>
              <a:rPr b="1" lang="en" sz="1100">
                <a:solidFill>
                  <a:schemeClr val="dk2"/>
                </a:solidFill>
              </a:rPr>
              <a:t>What help is needed? </a:t>
            </a:r>
            <a:r>
              <a:rPr lang="en" sz="1100">
                <a:solidFill>
                  <a:schemeClr val="dk2"/>
                </a:solidFill>
              </a:rPr>
              <a:t>(dependencies, resources required) </a:t>
            </a:r>
            <a:endParaRPr sz="11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1423" name="Google Shape;1423;p99"/>
          <p:cNvSpPr/>
          <p:nvPr/>
        </p:nvSpPr>
        <p:spPr>
          <a:xfrm>
            <a:off x="1564425" y="3843200"/>
            <a:ext cx="2084700" cy="728400"/>
          </a:xfrm>
          <a:prstGeom prst="wedgeRectCallout">
            <a:avLst>
              <a:gd fmla="val 10537" name="adj1"/>
              <a:gd fmla="val -7791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Product Owners/ Managers prepare and present a product update, including performance-to-date. 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424" name="Google Shape;1424;p99"/>
          <p:cNvSpPr/>
          <p:nvPr/>
        </p:nvSpPr>
        <p:spPr>
          <a:xfrm>
            <a:off x="5935950" y="3843200"/>
            <a:ext cx="1856700" cy="728400"/>
          </a:xfrm>
          <a:prstGeom prst="wedgeRectCallout">
            <a:avLst>
              <a:gd fmla="val 16625" name="adj1"/>
              <a:gd fmla="val -85808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As part of their update, Product Owners/ Managers identify current roadblocks.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